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97" r:id="rId2"/>
    <p:sldId id="298" r:id="rId3"/>
    <p:sldId id="299" r:id="rId4"/>
    <p:sldId id="300" r:id="rId5"/>
    <p:sldId id="301" r:id="rId6"/>
    <p:sldId id="302" r:id="rId7"/>
    <p:sldId id="313" r:id="rId8"/>
    <p:sldId id="333" r:id="rId9"/>
    <p:sldId id="303" r:id="rId10"/>
    <p:sldId id="304" r:id="rId11"/>
    <p:sldId id="305" r:id="rId12"/>
    <p:sldId id="306" r:id="rId13"/>
    <p:sldId id="334" r:id="rId14"/>
    <p:sldId id="335" r:id="rId15"/>
    <p:sldId id="307" r:id="rId16"/>
    <p:sldId id="308" r:id="rId17"/>
    <p:sldId id="309" r:id="rId18"/>
    <p:sldId id="310" r:id="rId19"/>
    <p:sldId id="336" r:id="rId20"/>
    <p:sldId id="337" r:id="rId21"/>
    <p:sldId id="311" r:id="rId22"/>
    <p:sldId id="338" r:id="rId23"/>
    <p:sldId id="317" r:id="rId24"/>
    <p:sldId id="318" r:id="rId25"/>
    <p:sldId id="319" r:id="rId26"/>
    <p:sldId id="320" r:id="rId27"/>
    <p:sldId id="340" r:id="rId28"/>
    <p:sldId id="323" r:id="rId29"/>
    <p:sldId id="324" r:id="rId30"/>
    <p:sldId id="325" r:id="rId31"/>
    <p:sldId id="327" r:id="rId32"/>
    <p:sldId id="328" r:id="rId33"/>
    <p:sldId id="321" r:id="rId34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 user" initials="uu" lastIdx="1" clrIdx="0">
    <p:extLst>
      <p:ext uri="{19B8F6BF-5375-455C-9EA6-DF929625EA0E}">
        <p15:presenceInfo xmlns="" xmlns:p15="http://schemas.microsoft.com/office/powerpoint/2012/main" userId="7524bb0b5f369f8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2" autoAdjust="0"/>
    <p:restoredTop sz="82507" autoAdjust="0"/>
  </p:normalViewPr>
  <p:slideViewPr>
    <p:cSldViewPr snapToGrid="0">
      <p:cViewPr varScale="1">
        <p:scale>
          <a:sx n="60" d="100"/>
          <a:sy n="60" d="100"/>
        </p:scale>
        <p:origin x="-1074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FA6C0B-5419-F54E-84F8-C231E8334E20}" type="doc">
      <dgm:prSet loTypeId="urn:microsoft.com/office/officeart/2005/8/layout/default#1" loCatId="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9F58429-2FB7-7340-A370-BAB3F3ED508C}">
      <dgm:prSet phldrT="[Текст]"/>
      <dgm:spPr>
        <a:ln w="28575">
          <a:solidFill>
            <a:srgbClr val="C00000"/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/>
            <a:t>Обучающиеся с ограниченными возможностями здоровья и (или) инвалидностью</a:t>
          </a:r>
        </a:p>
      </dgm:t>
    </dgm:pt>
    <dgm:pt modelId="{C95DF4F5-725E-3F4D-91A5-8C460B852FE7}" type="parTrans" cxnId="{247FFE62-8990-2B46-8C17-8D9C3F7A8F1A}">
      <dgm:prSet/>
      <dgm:spPr/>
      <dgm:t>
        <a:bodyPr/>
        <a:lstStyle/>
        <a:p>
          <a:endParaRPr lang="ru-RU"/>
        </a:p>
      </dgm:t>
    </dgm:pt>
    <dgm:pt modelId="{CE6599C6-23C6-694E-B8E3-307F88D2977F}" type="sibTrans" cxnId="{247FFE62-8990-2B46-8C17-8D9C3F7A8F1A}">
      <dgm:prSet/>
      <dgm:spPr/>
      <dgm:t>
        <a:bodyPr/>
        <a:lstStyle/>
        <a:p>
          <a:endParaRPr lang="ru-RU"/>
        </a:p>
      </dgm:t>
    </dgm:pt>
    <dgm:pt modelId="{8A8B8493-50EF-9D45-B5B7-2E7ABD179CE2}">
      <dgm:prSet phldrT="[Текст]"/>
      <dgm:spPr>
        <a:ln w="28575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/>
            <a:t> Обучающиеся, испытывающие трудности в освоении основных общеобразовательных программ, развитии, социальной адаптации</a:t>
          </a:r>
        </a:p>
      </dgm:t>
    </dgm:pt>
    <dgm:pt modelId="{1765A960-38C2-EF44-BA18-7FF48BEFA852}" type="parTrans" cxnId="{C17FC9AF-CDD8-0047-951E-78AC32712127}">
      <dgm:prSet/>
      <dgm:spPr/>
      <dgm:t>
        <a:bodyPr/>
        <a:lstStyle/>
        <a:p>
          <a:endParaRPr lang="ru-RU"/>
        </a:p>
      </dgm:t>
    </dgm:pt>
    <dgm:pt modelId="{E25AC17D-DA9F-2145-90C6-6C0643B1190B}" type="sibTrans" cxnId="{C17FC9AF-CDD8-0047-951E-78AC32712127}">
      <dgm:prSet/>
      <dgm:spPr/>
      <dgm:t>
        <a:bodyPr/>
        <a:lstStyle/>
        <a:p>
          <a:endParaRPr lang="ru-RU"/>
        </a:p>
      </dgm:t>
    </dgm:pt>
    <dgm:pt modelId="{685ADA82-950B-8C42-92CC-EB3DE7B326AA}">
      <dgm:prSet phldrT="[Текст]"/>
      <dgm:spPr>
        <a:ln w="28575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/>
            <a:t>Обучающиеся по индивидуальному учебному плану/учебному расписанию на основании медицинского заключения</a:t>
          </a:r>
        </a:p>
      </dgm:t>
    </dgm:pt>
    <dgm:pt modelId="{A5E5578C-67DB-FC4F-B4FC-D46B9E5F5A56}" type="parTrans" cxnId="{B49B8B3D-BEEA-8446-88F3-3C0997E735FA}">
      <dgm:prSet/>
      <dgm:spPr/>
      <dgm:t>
        <a:bodyPr/>
        <a:lstStyle/>
        <a:p>
          <a:endParaRPr lang="ru-RU"/>
        </a:p>
      </dgm:t>
    </dgm:pt>
    <dgm:pt modelId="{89BB4FF2-50A3-6F4B-9E5D-A78E4A17E70A}" type="sibTrans" cxnId="{B49B8B3D-BEEA-8446-88F3-3C0997E735FA}">
      <dgm:prSet/>
      <dgm:spPr/>
      <dgm:t>
        <a:bodyPr/>
        <a:lstStyle/>
        <a:p>
          <a:endParaRPr lang="ru-RU"/>
        </a:p>
      </dgm:t>
    </dgm:pt>
    <dgm:pt modelId="{8B153DB4-22C2-3D49-A0EC-A02CDA7CF935}">
      <dgm:prSet phldrT="[Текст]"/>
      <dgm:spPr>
        <a:ln w="28575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/>
            <a:t>Дети, находящиеся в трудной жизненной ситуации</a:t>
          </a:r>
        </a:p>
      </dgm:t>
    </dgm:pt>
    <dgm:pt modelId="{38F5B7EA-A7FF-4046-8246-7E174A3CB2EF}" type="parTrans" cxnId="{096903DE-86AE-CA42-8B17-22D8474A9CD0}">
      <dgm:prSet/>
      <dgm:spPr/>
      <dgm:t>
        <a:bodyPr/>
        <a:lstStyle/>
        <a:p>
          <a:endParaRPr lang="ru-RU"/>
        </a:p>
      </dgm:t>
    </dgm:pt>
    <dgm:pt modelId="{E18B5C22-60DD-5B42-B2CF-D3759287AA93}" type="sibTrans" cxnId="{096903DE-86AE-CA42-8B17-22D8474A9CD0}">
      <dgm:prSet/>
      <dgm:spPr/>
      <dgm:t>
        <a:bodyPr/>
        <a:lstStyle/>
        <a:p>
          <a:endParaRPr lang="ru-RU"/>
        </a:p>
      </dgm:t>
    </dgm:pt>
    <dgm:pt modelId="{E20D551A-F28C-634C-AD2A-AB8B728DCC19}">
      <dgm:prSet phldrT="[Текст]"/>
      <dgm:spPr>
        <a:ln w="28575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/>
            <a:t>Дети, находящиеся в социально опасном положении</a:t>
          </a:r>
        </a:p>
      </dgm:t>
    </dgm:pt>
    <dgm:pt modelId="{5882C091-1718-184A-9580-C07FBE3A2999}" type="parTrans" cxnId="{0CD2C1DD-8665-B347-AB48-9A789DB7D866}">
      <dgm:prSet/>
      <dgm:spPr/>
      <dgm:t>
        <a:bodyPr/>
        <a:lstStyle/>
        <a:p>
          <a:endParaRPr lang="ru-RU"/>
        </a:p>
      </dgm:t>
    </dgm:pt>
    <dgm:pt modelId="{CD204F78-0CB3-4849-90EC-D4862C60153C}" type="sibTrans" cxnId="{0CD2C1DD-8665-B347-AB48-9A789DB7D866}">
      <dgm:prSet/>
      <dgm:spPr/>
      <dgm:t>
        <a:bodyPr/>
        <a:lstStyle/>
        <a:p>
          <a:endParaRPr lang="ru-RU"/>
        </a:p>
      </dgm:t>
    </dgm:pt>
    <dgm:pt modelId="{8D86B73A-C7F0-5F4C-9D80-E6C4E7BC6572}">
      <dgm:prSet phldrT="[Текст]"/>
      <dgm:spPr>
        <a:ln w="28575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/>
            <a:t>Обучающиеся </a:t>
          </a:r>
        </a:p>
        <a:p>
          <a:r>
            <a:rPr lang="ru-RU" dirty="0"/>
            <a:t>«групп риска»</a:t>
          </a:r>
        </a:p>
      </dgm:t>
    </dgm:pt>
    <dgm:pt modelId="{F20BFCBF-1298-A44D-8D99-C22F3409A3CD}" type="parTrans" cxnId="{763B0A49-EDB9-9442-950E-6300838AA21D}">
      <dgm:prSet/>
      <dgm:spPr/>
      <dgm:t>
        <a:bodyPr/>
        <a:lstStyle/>
        <a:p>
          <a:endParaRPr lang="ru-RU"/>
        </a:p>
      </dgm:t>
    </dgm:pt>
    <dgm:pt modelId="{15E6A15A-7D82-D944-91EF-6967D4A10B41}" type="sibTrans" cxnId="{763B0A49-EDB9-9442-950E-6300838AA21D}">
      <dgm:prSet/>
      <dgm:spPr/>
      <dgm:t>
        <a:bodyPr/>
        <a:lstStyle/>
        <a:p>
          <a:endParaRPr lang="ru-RU"/>
        </a:p>
      </dgm:t>
    </dgm:pt>
    <dgm:pt modelId="{C16522AD-FEF0-6746-BC2E-B430F7F9A28B}">
      <dgm:prSet/>
      <dgm:spPr>
        <a:ln w="28575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/>
            <a:t>Высокомотивированные и одаренные обучающиеся</a:t>
          </a:r>
        </a:p>
      </dgm:t>
    </dgm:pt>
    <dgm:pt modelId="{25180C59-051B-F943-AAD8-6A4CD45E5866}" type="parTrans" cxnId="{B8066D65-B177-E540-A632-F63C65D1D373}">
      <dgm:prSet/>
      <dgm:spPr/>
      <dgm:t>
        <a:bodyPr/>
        <a:lstStyle/>
        <a:p>
          <a:endParaRPr lang="ru-RU"/>
        </a:p>
      </dgm:t>
    </dgm:pt>
    <dgm:pt modelId="{D259F810-BFCC-E645-8700-A786413E619A}" type="sibTrans" cxnId="{B8066D65-B177-E540-A632-F63C65D1D373}">
      <dgm:prSet/>
      <dgm:spPr/>
      <dgm:t>
        <a:bodyPr/>
        <a:lstStyle/>
        <a:p>
          <a:endParaRPr lang="ru-RU"/>
        </a:p>
      </dgm:t>
    </dgm:pt>
    <dgm:pt modelId="{706BFFD8-D4DC-334C-B1EA-E5E300D0AD44}" type="pres">
      <dgm:prSet presAssocID="{6AFA6C0B-5419-F54E-84F8-C231E8334E2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184CA51-5647-D947-881F-DCDD5D557209}" type="pres">
      <dgm:prSet presAssocID="{59F58429-2FB7-7340-A370-BAB3F3ED508C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32D45-307A-2941-AB33-F5D32C2DD32B}" type="pres">
      <dgm:prSet presAssocID="{CE6599C6-23C6-694E-B8E3-307F88D2977F}" presName="sibTrans" presStyleCnt="0"/>
      <dgm:spPr/>
    </dgm:pt>
    <dgm:pt modelId="{35B04043-6549-0648-9BE3-917FF5F5D428}" type="pres">
      <dgm:prSet presAssocID="{8A8B8493-50EF-9D45-B5B7-2E7ABD179CE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EC5651-8FE7-9F4E-B233-7288A4972143}" type="pres">
      <dgm:prSet presAssocID="{E25AC17D-DA9F-2145-90C6-6C0643B1190B}" presName="sibTrans" presStyleCnt="0"/>
      <dgm:spPr/>
    </dgm:pt>
    <dgm:pt modelId="{22DE2EAD-D2A4-7042-A2DE-A63BB5CE8BD2}" type="pres">
      <dgm:prSet presAssocID="{685ADA82-950B-8C42-92CC-EB3DE7B326AA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A5533E-13AE-E944-8566-B07E4FD3A0D8}" type="pres">
      <dgm:prSet presAssocID="{89BB4FF2-50A3-6F4B-9E5D-A78E4A17E70A}" presName="sibTrans" presStyleCnt="0"/>
      <dgm:spPr/>
    </dgm:pt>
    <dgm:pt modelId="{CCAAC824-D0CF-1B4F-A027-F24CF7C3EEB3}" type="pres">
      <dgm:prSet presAssocID="{8B153DB4-22C2-3D49-A0EC-A02CDA7CF935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16E26E-160E-6246-8952-8DF84FDE1774}" type="pres">
      <dgm:prSet presAssocID="{E18B5C22-60DD-5B42-B2CF-D3759287AA93}" presName="sibTrans" presStyleCnt="0"/>
      <dgm:spPr/>
    </dgm:pt>
    <dgm:pt modelId="{D84B56C7-85D4-8A4E-AFEB-A849E288E251}" type="pres">
      <dgm:prSet presAssocID="{E20D551A-F28C-634C-AD2A-AB8B728DCC19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CE85B9-4549-7D4E-99A5-718DD0AB7A38}" type="pres">
      <dgm:prSet presAssocID="{CD204F78-0CB3-4849-90EC-D4862C60153C}" presName="sibTrans" presStyleCnt="0"/>
      <dgm:spPr/>
    </dgm:pt>
    <dgm:pt modelId="{399BDA07-3850-ED4A-A72E-2DE3CAC1E367}" type="pres">
      <dgm:prSet presAssocID="{8D86B73A-C7F0-5F4C-9D80-E6C4E7BC6572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A2F1CE-94FF-A94B-A6CA-F69A71AB0ED2}" type="pres">
      <dgm:prSet presAssocID="{15E6A15A-7D82-D944-91EF-6967D4A10B41}" presName="sibTrans" presStyleCnt="0"/>
      <dgm:spPr/>
    </dgm:pt>
    <dgm:pt modelId="{6C29C2D7-38C4-D745-9E2F-D3BE063AC916}" type="pres">
      <dgm:prSet presAssocID="{C16522AD-FEF0-6746-BC2E-B430F7F9A28B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7FFE62-8990-2B46-8C17-8D9C3F7A8F1A}" srcId="{6AFA6C0B-5419-F54E-84F8-C231E8334E20}" destId="{59F58429-2FB7-7340-A370-BAB3F3ED508C}" srcOrd="0" destOrd="0" parTransId="{C95DF4F5-725E-3F4D-91A5-8C460B852FE7}" sibTransId="{CE6599C6-23C6-694E-B8E3-307F88D2977F}"/>
    <dgm:cxn modelId="{763B0A49-EDB9-9442-950E-6300838AA21D}" srcId="{6AFA6C0B-5419-F54E-84F8-C231E8334E20}" destId="{8D86B73A-C7F0-5F4C-9D80-E6C4E7BC6572}" srcOrd="5" destOrd="0" parTransId="{F20BFCBF-1298-A44D-8D99-C22F3409A3CD}" sibTransId="{15E6A15A-7D82-D944-91EF-6967D4A10B41}"/>
    <dgm:cxn modelId="{E26FC490-28F9-4797-8282-FC440F12ACA0}" type="presOf" srcId="{E20D551A-F28C-634C-AD2A-AB8B728DCC19}" destId="{D84B56C7-85D4-8A4E-AFEB-A849E288E251}" srcOrd="0" destOrd="0" presId="urn:microsoft.com/office/officeart/2005/8/layout/default#1"/>
    <dgm:cxn modelId="{551D16CC-31A3-4682-927E-4E28F6B32786}" type="presOf" srcId="{C16522AD-FEF0-6746-BC2E-B430F7F9A28B}" destId="{6C29C2D7-38C4-D745-9E2F-D3BE063AC916}" srcOrd="0" destOrd="0" presId="urn:microsoft.com/office/officeart/2005/8/layout/default#1"/>
    <dgm:cxn modelId="{0CD2C1DD-8665-B347-AB48-9A789DB7D866}" srcId="{6AFA6C0B-5419-F54E-84F8-C231E8334E20}" destId="{E20D551A-F28C-634C-AD2A-AB8B728DCC19}" srcOrd="4" destOrd="0" parTransId="{5882C091-1718-184A-9580-C07FBE3A2999}" sibTransId="{CD204F78-0CB3-4849-90EC-D4862C60153C}"/>
    <dgm:cxn modelId="{C17FC9AF-CDD8-0047-951E-78AC32712127}" srcId="{6AFA6C0B-5419-F54E-84F8-C231E8334E20}" destId="{8A8B8493-50EF-9D45-B5B7-2E7ABD179CE2}" srcOrd="1" destOrd="0" parTransId="{1765A960-38C2-EF44-BA18-7FF48BEFA852}" sibTransId="{E25AC17D-DA9F-2145-90C6-6C0643B1190B}"/>
    <dgm:cxn modelId="{62310E5D-DB7D-43DB-9524-D15026E214CE}" type="presOf" srcId="{8B153DB4-22C2-3D49-A0EC-A02CDA7CF935}" destId="{CCAAC824-D0CF-1B4F-A027-F24CF7C3EEB3}" srcOrd="0" destOrd="0" presId="urn:microsoft.com/office/officeart/2005/8/layout/default#1"/>
    <dgm:cxn modelId="{B8066D65-B177-E540-A632-F63C65D1D373}" srcId="{6AFA6C0B-5419-F54E-84F8-C231E8334E20}" destId="{C16522AD-FEF0-6746-BC2E-B430F7F9A28B}" srcOrd="6" destOrd="0" parTransId="{25180C59-051B-F943-AAD8-6A4CD45E5866}" sibTransId="{D259F810-BFCC-E645-8700-A786413E619A}"/>
    <dgm:cxn modelId="{B3D65082-FA4C-4E3F-BA81-1F946739A57D}" type="presOf" srcId="{8A8B8493-50EF-9D45-B5B7-2E7ABD179CE2}" destId="{35B04043-6549-0648-9BE3-917FF5F5D428}" srcOrd="0" destOrd="0" presId="urn:microsoft.com/office/officeart/2005/8/layout/default#1"/>
    <dgm:cxn modelId="{B49B8B3D-BEEA-8446-88F3-3C0997E735FA}" srcId="{6AFA6C0B-5419-F54E-84F8-C231E8334E20}" destId="{685ADA82-950B-8C42-92CC-EB3DE7B326AA}" srcOrd="2" destOrd="0" parTransId="{A5E5578C-67DB-FC4F-B4FC-D46B9E5F5A56}" sibTransId="{89BB4FF2-50A3-6F4B-9E5D-A78E4A17E70A}"/>
    <dgm:cxn modelId="{096903DE-86AE-CA42-8B17-22D8474A9CD0}" srcId="{6AFA6C0B-5419-F54E-84F8-C231E8334E20}" destId="{8B153DB4-22C2-3D49-A0EC-A02CDA7CF935}" srcOrd="3" destOrd="0" parTransId="{38F5B7EA-A7FF-4046-8246-7E174A3CB2EF}" sibTransId="{E18B5C22-60DD-5B42-B2CF-D3759287AA93}"/>
    <dgm:cxn modelId="{72E4811E-0751-4122-8F21-9BD1B293A3BE}" type="presOf" srcId="{6AFA6C0B-5419-F54E-84F8-C231E8334E20}" destId="{706BFFD8-D4DC-334C-B1EA-E5E300D0AD44}" srcOrd="0" destOrd="0" presId="urn:microsoft.com/office/officeart/2005/8/layout/default#1"/>
    <dgm:cxn modelId="{A42C1A2F-71B2-40E1-8BBF-91B51B1CAF81}" type="presOf" srcId="{685ADA82-950B-8C42-92CC-EB3DE7B326AA}" destId="{22DE2EAD-D2A4-7042-A2DE-A63BB5CE8BD2}" srcOrd="0" destOrd="0" presId="urn:microsoft.com/office/officeart/2005/8/layout/default#1"/>
    <dgm:cxn modelId="{9AF608F0-7F3D-4549-80E7-DB130A7A074B}" type="presOf" srcId="{8D86B73A-C7F0-5F4C-9D80-E6C4E7BC6572}" destId="{399BDA07-3850-ED4A-A72E-2DE3CAC1E367}" srcOrd="0" destOrd="0" presId="urn:microsoft.com/office/officeart/2005/8/layout/default#1"/>
    <dgm:cxn modelId="{7CA41684-DF8D-4368-B6D0-8799B19EC23F}" type="presOf" srcId="{59F58429-2FB7-7340-A370-BAB3F3ED508C}" destId="{4184CA51-5647-D947-881F-DCDD5D557209}" srcOrd="0" destOrd="0" presId="urn:microsoft.com/office/officeart/2005/8/layout/default#1"/>
    <dgm:cxn modelId="{0759DF54-ACB2-4E21-AFDD-DDEA888E89EF}" type="presParOf" srcId="{706BFFD8-D4DC-334C-B1EA-E5E300D0AD44}" destId="{4184CA51-5647-D947-881F-DCDD5D557209}" srcOrd="0" destOrd="0" presId="urn:microsoft.com/office/officeart/2005/8/layout/default#1"/>
    <dgm:cxn modelId="{C8B5A769-CB28-4829-B6B1-4E2853B98A82}" type="presParOf" srcId="{706BFFD8-D4DC-334C-B1EA-E5E300D0AD44}" destId="{CF732D45-307A-2941-AB33-F5D32C2DD32B}" srcOrd="1" destOrd="0" presId="urn:microsoft.com/office/officeart/2005/8/layout/default#1"/>
    <dgm:cxn modelId="{80120B14-EB7B-47DC-B974-B047E03D994E}" type="presParOf" srcId="{706BFFD8-D4DC-334C-B1EA-E5E300D0AD44}" destId="{35B04043-6549-0648-9BE3-917FF5F5D428}" srcOrd="2" destOrd="0" presId="urn:microsoft.com/office/officeart/2005/8/layout/default#1"/>
    <dgm:cxn modelId="{20BDA974-EAEA-42C4-9019-2299A15C2A06}" type="presParOf" srcId="{706BFFD8-D4DC-334C-B1EA-E5E300D0AD44}" destId="{5DEC5651-8FE7-9F4E-B233-7288A4972143}" srcOrd="3" destOrd="0" presId="urn:microsoft.com/office/officeart/2005/8/layout/default#1"/>
    <dgm:cxn modelId="{819095D9-B089-48CD-8B3D-3A8D8D441A29}" type="presParOf" srcId="{706BFFD8-D4DC-334C-B1EA-E5E300D0AD44}" destId="{22DE2EAD-D2A4-7042-A2DE-A63BB5CE8BD2}" srcOrd="4" destOrd="0" presId="urn:microsoft.com/office/officeart/2005/8/layout/default#1"/>
    <dgm:cxn modelId="{EEFEBE94-2EC0-40F4-9214-F09926602DEC}" type="presParOf" srcId="{706BFFD8-D4DC-334C-B1EA-E5E300D0AD44}" destId="{4FA5533E-13AE-E944-8566-B07E4FD3A0D8}" srcOrd="5" destOrd="0" presId="urn:microsoft.com/office/officeart/2005/8/layout/default#1"/>
    <dgm:cxn modelId="{49D3263F-0B8A-4ACD-80A3-FDBCA1FD94A8}" type="presParOf" srcId="{706BFFD8-D4DC-334C-B1EA-E5E300D0AD44}" destId="{CCAAC824-D0CF-1B4F-A027-F24CF7C3EEB3}" srcOrd="6" destOrd="0" presId="urn:microsoft.com/office/officeart/2005/8/layout/default#1"/>
    <dgm:cxn modelId="{41541DC1-C43B-4CA7-97D5-23156ED099E5}" type="presParOf" srcId="{706BFFD8-D4DC-334C-B1EA-E5E300D0AD44}" destId="{D116E26E-160E-6246-8952-8DF84FDE1774}" srcOrd="7" destOrd="0" presId="urn:microsoft.com/office/officeart/2005/8/layout/default#1"/>
    <dgm:cxn modelId="{D9B4AEFC-99BD-48EB-9480-251857A3206C}" type="presParOf" srcId="{706BFFD8-D4DC-334C-B1EA-E5E300D0AD44}" destId="{D84B56C7-85D4-8A4E-AFEB-A849E288E251}" srcOrd="8" destOrd="0" presId="urn:microsoft.com/office/officeart/2005/8/layout/default#1"/>
    <dgm:cxn modelId="{50DB5291-01AD-4ED6-96DA-684A6B05FB9D}" type="presParOf" srcId="{706BFFD8-D4DC-334C-B1EA-E5E300D0AD44}" destId="{BACE85B9-4549-7D4E-99A5-718DD0AB7A38}" srcOrd="9" destOrd="0" presId="urn:microsoft.com/office/officeart/2005/8/layout/default#1"/>
    <dgm:cxn modelId="{8300C47F-FC74-4EA7-8B3E-7E155FA69324}" type="presParOf" srcId="{706BFFD8-D4DC-334C-B1EA-E5E300D0AD44}" destId="{399BDA07-3850-ED4A-A72E-2DE3CAC1E367}" srcOrd="10" destOrd="0" presId="urn:microsoft.com/office/officeart/2005/8/layout/default#1"/>
    <dgm:cxn modelId="{1DF18F26-7E35-4078-AE96-2270BAD807B4}" type="presParOf" srcId="{706BFFD8-D4DC-334C-B1EA-E5E300D0AD44}" destId="{95A2F1CE-94FF-A94B-A6CA-F69A71AB0ED2}" srcOrd="11" destOrd="0" presId="urn:microsoft.com/office/officeart/2005/8/layout/default#1"/>
    <dgm:cxn modelId="{F1195E6D-D4BD-4ADB-BF12-BCB654E503DE}" type="presParOf" srcId="{706BFFD8-D4DC-334C-B1EA-E5E300D0AD44}" destId="{6C29C2D7-38C4-D745-9E2F-D3BE063AC916}" srcOrd="12" destOrd="0" presId="urn:microsoft.com/office/officeart/2005/8/layout/default#1"/>
  </dgm:cxnLst>
  <dgm:bg/>
  <dgm:whole>
    <a:ln w="28575"/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6689A3-50E8-7841-9D2F-B0A0DC5980E1}" type="doc">
      <dgm:prSet loTypeId="urn:microsoft.com/office/officeart/2005/8/layout/hierarchy4" loCatId="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D0FEAD5-9F25-804E-A9CF-E93866557B18}">
      <dgm:prSet phldrT="[Текст]"/>
      <dgm:spPr>
        <a:solidFill>
          <a:srgbClr val="CCDEF4"/>
        </a:solidFill>
        <a:ln>
          <a:noFill/>
        </a:ln>
      </dgm:spPr>
      <dgm:t>
        <a:bodyPr/>
        <a:lstStyle/>
        <a:p>
          <a:r>
            <a:rPr lang="ru-RU" dirty="0"/>
            <a:t>Запрос от родителя или педагога</a:t>
          </a:r>
        </a:p>
      </dgm:t>
    </dgm:pt>
    <dgm:pt modelId="{776DBFCE-27EC-5C47-B261-F1466919F916}" type="parTrans" cxnId="{C7A386AB-4D32-BA4B-8469-98CCF8C59EDA}">
      <dgm:prSet/>
      <dgm:spPr/>
      <dgm:t>
        <a:bodyPr/>
        <a:lstStyle/>
        <a:p>
          <a:endParaRPr lang="ru-RU"/>
        </a:p>
      </dgm:t>
    </dgm:pt>
    <dgm:pt modelId="{C85B37C2-BBA8-2C43-A24D-013015D77034}" type="sibTrans" cxnId="{C7A386AB-4D32-BA4B-8469-98CCF8C59EDA}">
      <dgm:prSet/>
      <dgm:spPr/>
      <dgm:t>
        <a:bodyPr/>
        <a:lstStyle/>
        <a:p>
          <a:endParaRPr lang="ru-RU"/>
        </a:p>
      </dgm:t>
    </dgm:pt>
    <dgm:pt modelId="{2B4F1328-784F-4F4A-AA07-0BFA5A6D597C}">
      <dgm:prSet phldrT="[Текст]"/>
      <dgm:spPr>
        <a:solidFill>
          <a:srgbClr val="CCDEF4"/>
        </a:solidFill>
        <a:ln>
          <a:noFill/>
        </a:ln>
      </dgm:spPr>
      <dgm:t>
        <a:bodyPr/>
        <a:lstStyle/>
        <a:p>
          <a:r>
            <a:rPr lang="ru-RU" dirty="0"/>
            <a:t>Заявление (согласие) от родителя </a:t>
          </a:r>
        </a:p>
      </dgm:t>
    </dgm:pt>
    <dgm:pt modelId="{A9FB80C7-6054-014A-ABFF-5F82AA6520F6}" type="parTrans" cxnId="{72C61A7A-89D8-1F4C-85CF-35A8847C94A5}">
      <dgm:prSet/>
      <dgm:spPr/>
      <dgm:t>
        <a:bodyPr/>
        <a:lstStyle/>
        <a:p>
          <a:endParaRPr lang="ru-RU"/>
        </a:p>
      </dgm:t>
    </dgm:pt>
    <dgm:pt modelId="{3546C306-C76C-844B-A061-8CCA8C4909B2}" type="sibTrans" cxnId="{72C61A7A-89D8-1F4C-85CF-35A8847C94A5}">
      <dgm:prSet/>
      <dgm:spPr/>
      <dgm:t>
        <a:bodyPr/>
        <a:lstStyle/>
        <a:p>
          <a:endParaRPr lang="ru-RU"/>
        </a:p>
      </dgm:t>
    </dgm:pt>
    <dgm:pt modelId="{CC79A5D3-8ADA-2A45-8A17-20EBF715710A}" type="pres">
      <dgm:prSet presAssocID="{116689A3-50E8-7841-9D2F-B0A0DC5980E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A2825F-9E18-BF4C-989B-B9356A0C0A61}" type="pres">
      <dgm:prSet presAssocID="{4D0FEAD5-9F25-804E-A9CF-E93866557B18}" presName="vertOne" presStyleCnt="0"/>
      <dgm:spPr/>
    </dgm:pt>
    <dgm:pt modelId="{4DCE30A1-287B-834F-85B3-EA2F66CEA6D1}" type="pres">
      <dgm:prSet presAssocID="{4D0FEAD5-9F25-804E-A9CF-E93866557B18}" presName="txOne" presStyleLbl="node0" presStyleIdx="0" presStyleCnt="2">
        <dgm:presLayoutVars>
          <dgm:chPref val="3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0B8FC1C0-47D7-9841-87C8-A2E11C95EA57}" type="pres">
      <dgm:prSet presAssocID="{4D0FEAD5-9F25-804E-A9CF-E93866557B18}" presName="horzOne" presStyleCnt="0"/>
      <dgm:spPr/>
    </dgm:pt>
    <dgm:pt modelId="{DF2DE57B-5C40-9E48-8FB0-EFFF1FC57137}" type="pres">
      <dgm:prSet presAssocID="{C85B37C2-BBA8-2C43-A24D-013015D77034}" presName="sibSpaceOne" presStyleCnt="0"/>
      <dgm:spPr/>
    </dgm:pt>
    <dgm:pt modelId="{6BEEA656-5E87-5B49-9584-1A5EC2938C02}" type="pres">
      <dgm:prSet presAssocID="{2B4F1328-784F-4F4A-AA07-0BFA5A6D597C}" presName="vertOne" presStyleCnt="0"/>
      <dgm:spPr/>
    </dgm:pt>
    <dgm:pt modelId="{7BC5C874-0290-E743-93AB-DD96190906FE}" type="pres">
      <dgm:prSet presAssocID="{2B4F1328-784F-4F4A-AA07-0BFA5A6D597C}" presName="txOne" presStyleLbl="node0" presStyleIdx="1" presStyleCnt="2">
        <dgm:presLayoutVars>
          <dgm:chPref val="3"/>
        </dgm:presLayoutVars>
      </dgm:prSet>
      <dgm:spPr>
        <a:prstGeom prst="round2DiagRect">
          <a:avLst/>
        </a:prstGeom>
      </dgm:spPr>
      <dgm:t>
        <a:bodyPr/>
        <a:lstStyle/>
        <a:p>
          <a:endParaRPr lang="ru-RU"/>
        </a:p>
      </dgm:t>
    </dgm:pt>
    <dgm:pt modelId="{439CC478-D13A-834A-B939-DA3675FDE56B}" type="pres">
      <dgm:prSet presAssocID="{2B4F1328-784F-4F4A-AA07-0BFA5A6D597C}" presName="horzOne" presStyleCnt="0"/>
      <dgm:spPr/>
    </dgm:pt>
  </dgm:ptLst>
  <dgm:cxnLst>
    <dgm:cxn modelId="{72C61A7A-89D8-1F4C-85CF-35A8847C94A5}" srcId="{116689A3-50E8-7841-9D2F-B0A0DC5980E1}" destId="{2B4F1328-784F-4F4A-AA07-0BFA5A6D597C}" srcOrd="1" destOrd="0" parTransId="{A9FB80C7-6054-014A-ABFF-5F82AA6520F6}" sibTransId="{3546C306-C76C-844B-A061-8CCA8C4909B2}"/>
    <dgm:cxn modelId="{3E200C34-B85C-4C96-BD51-A9A7F3DA3D8B}" type="presOf" srcId="{2B4F1328-784F-4F4A-AA07-0BFA5A6D597C}" destId="{7BC5C874-0290-E743-93AB-DD96190906FE}" srcOrd="0" destOrd="0" presId="urn:microsoft.com/office/officeart/2005/8/layout/hierarchy4"/>
    <dgm:cxn modelId="{C7A386AB-4D32-BA4B-8469-98CCF8C59EDA}" srcId="{116689A3-50E8-7841-9D2F-B0A0DC5980E1}" destId="{4D0FEAD5-9F25-804E-A9CF-E93866557B18}" srcOrd="0" destOrd="0" parTransId="{776DBFCE-27EC-5C47-B261-F1466919F916}" sibTransId="{C85B37C2-BBA8-2C43-A24D-013015D77034}"/>
    <dgm:cxn modelId="{666EF149-1B22-4463-938A-F0AC249F7F03}" type="presOf" srcId="{116689A3-50E8-7841-9D2F-B0A0DC5980E1}" destId="{CC79A5D3-8ADA-2A45-8A17-20EBF715710A}" srcOrd="0" destOrd="0" presId="urn:microsoft.com/office/officeart/2005/8/layout/hierarchy4"/>
    <dgm:cxn modelId="{83B3F376-05EF-4246-9FA0-776B876FFA9C}" type="presOf" srcId="{4D0FEAD5-9F25-804E-A9CF-E93866557B18}" destId="{4DCE30A1-287B-834F-85B3-EA2F66CEA6D1}" srcOrd="0" destOrd="0" presId="urn:microsoft.com/office/officeart/2005/8/layout/hierarchy4"/>
    <dgm:cxn modelId="{A6F8133A-FFEA-45F7-893A-3C99A65FFFBF}" type="presParOf" srcId="{CC79A5D3-8ADA-2A45-8A17-20EBF715710A}" destId="{E4A2825F-9E18-BF4C-989B-B9356A0C0A61}" srcOrd="0" destOrd="0" presId="urn:microsoft.com/office/officeart/2005/8/layout/hierarchy4"/>
    <dgm:cxn modelId="{2782463D-2F3A-41A2-9BB3-9FA8344100BC}" type="presParOf" srcId="{E4A2825F-9E18-BF4C-989B-B9356A0C0A61}" destId="{4DCE30A1-287B-834F-85B3-EA2F66CEA6D1}" srcOrd="0" destOrd="0" presId="urn:microsoft.com/office/officeart/2005/8/layout/hierarchy4"/>
    <dgm:cxn modelId="{BC59D87F-535A-4727-BD92-308561562261}" type="presParOf" srcId="{E4A2825F-9E18-BF4C-989B-B9356A0C0A61}" destId="{0B8FC1C0-47D7-9841-87C8-A2E11C95EA57}" srcOrd="1" destOrd="0" presId="urn:microsoft.com/office/officeart/2005/8/layout/hierarchy4"/>
    <dgm:cxn modelId="{39A8C656-0D37-41CD-9459-CEDDE9FEF930}" type="presParOf" srcId="{CC79A5D3-8ADA-2A45-8A17-20EBF715710A}" destId="{DF2DE57B-5C40-9E48-8FB0-EFFF1FC57137}" srcOrd="1" destOrd="0" presId="urn:microsoft.com/office/officeart/2005/8/layout/hierarchy4"/>
    <dgm:cxn modelId="{1BB2F714-3566-461A-8215-BFBF5FD2AEC7}" type="presParOf" srcId="{CC79A5D3-8ADA-2A45-8A17-20EBF715710A}" destId="{6BEEA656-5E87-5B49-9584-1A5EC2938C02}" srcOrd="2" destOrd="0" presId="urn:microsoft.com/office/officeart/2005/8/layout/hierarchy4"/>
    <dgm:cxn modelId="{3B84878E-F13D-4D24-94A0-1A5C5FD10261}" type="presParOf" srcId="{6BEEA656-5E87-5B49-9584-1A5EC2938C02}" destId="{7BC5C874-0290-E743-93AB-DD96190906FE}" srcOrd="0" destOrd="0" presId="urn:microsoft.com/office/officeart/2005/8/layout/hierarchy4"/>
    <dgm:cxn modelId="{6494FD15-BCDC-4070-85A7-A0E4F0DB199A}" type="presParOf" srcId="{6BEEA656-5E87-5B49-9584-1A5EC2938C02}" destId="{439CC478-D13A-834A-B939-DA3675FDE56B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6689A3-50E8-7841-9D2F-B0A0DC5980E1}" type="doc">
      <dgm:prSet loTypeId="urn:microsoft.com/office/officeart/2005/8/layout/hierarchy4" loCatId="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F348DFF-7030-C14B-8EED-21D78D4133FB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Шаг №1</a:t>
          </a:r>
        </a:p>
      </dgm:t>
    </dgm:pt>
    <dgm:pt modelId="{2E94DB01-E068-5142-A3BA-EA5B9F47B43F}" type="parTrans" cxnId="{25740CC9-3F23-454A-B12D-75E3A3C800E9}">
      <dgm:prSet/>
      <dgm:spPr/>
      <dgm:t>
        <a:bodyPr/>
        <a:lstStyle/>
        <a:p>
          <a:endParaRPr lang="ru-RU" sz="3200"/>
        </a:p>
      </dgm:t>
    </dgm:pt>
    <dgm:pt modelId="{83AF7D0F-1794-094C-B688-5E76AB6DCC2D}" type="sibTrans" cxnId="{25740CC9-3F23-454A-B12D-75E3A3C800E9}">
      <dgm:prSet/>
      <dgm:spPr/>
      <dgm:t>
        <a:bodyPr/>
        <a:lstStyle/>
        <a:p>
          <a:endParaRPr lang="ru-RU" sz="3200"/>
        </a:p>
      </dgm:t>
    </dgm:pt>
    <dgm:pt modelId="{1F1D80F6-E8E7-D74D-93B9-2235A7B6A7E6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Шаг №2</a:t>
          </a:r>
        </a:p>
      </dgm:t>
    </dgm:pt>
    <dgm:pt modelId="{080507A0-B1F1-1646-901B-515B419C7D66}" type="parTrans" cxnId="{59817A44-AC37-CC4B-903C-F51C93E6D61B}">
      <dgm:prSet/>
      <dgm:spPr/>
      <dgm:t>
        <a:bodyPr/>
        <a:lstStyle/>
        <a:p>
          <a:endParaRPr lang="ru-RU" sz="3200"/>
        </a:p>
      </dgm:t>
    </dgm:pt>
    <dgm:pt modelId="{56A6F707-F71E-7E45-BBE7-D719FBF01363}" type="sibTrans" cxnId="{59817A44-AC37-CC4B-903C-F51C93E6D61B}">
      <dgm:prSet/>
      <dgm:spPr/>
      <dgm:t>
        <a:bodyPr/>
        <a:lstStyle/>
        <a:p>
          <a:endParaRPr lang="ru-RU" sz="3200"/>
        </a:p>
      </dgm:t>
    </dgm:pt>
    <dgm:pt modelId="{CC79A5D3-8ADA-2A45-8A17-20EBF715710A}" type="pres">
      <dgm:prSet presAssocID="{116689A3-50E8-7841-9D2F-B0A0DC5980E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7C5C2E2-4A59-9B4B-8B43-6F1EC23DA916}" type="pres">
      <dgm:prSet presAssocID="{4F348DFF-7030-C14B-8EED-21D78D4133FB}" presName="vertOne" presStyleCnt="0"/>
      <dgm:spPr/>
    </dgm:pt>
    <dgm:pt modelId="{5CE056CE-074D-B646-AC6D-365CDBCC8EE5}" type="pres">
      <dgm:prSet presAssocID="{4F348DFF-7030-C14B-8EED-21D78D4133FB}" presName="txOne" presStyleLbl="node0" presStyleIdx="0" presStyleCnt="2">
        <dgm:presLayoutVars>
          <dgm:chPref val="3"/>
        </dgm:presLayoutVars>
      </dgm:prSet>
      <dgm:spPr>
        <a:xfrm>
          <a:off x="1147" y="0"/>
          <a:ext cx="2029871" cy="705728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88E08D91-3DBA-AA4B-8FA4-DF639101A42A}" type="pres">
      <dgm:prSet presAssocID="{4F348DFF-7030-C14B-8EED-21D78D4133FB}" presName="horzOne" presStyleCnt="0"/>
      <dgm:spPr/>
    </dgm:pt>
    <dgm:pt modelId="{AEAE9FFC-8C50-EB4F-9489-695483E74795}" type="pres">
      <dgm:prSet presAssocID="{83AF7D0F-1794-094C-B688-5E76AB6DCC2D}" presName="sibSpaceOne" presStyleCnt="0"/>
      <dgm:spPr/>
    </dgm:pt>
    <dgm:pt modelId="{21430B42-56A7-BB40-BFB1-3428C940B3AE}" type="pres">
      <dgm:prSet presAssocID="{1F1D80F6-E8E7-D74D-93B9-2235A7B6A7E6}" presName="vertOne" presStyleCnt="0"/>
      <dgm:spPr/>
    </dgm:pt>
    <dgm:pt modelId="{1CBA88F0-E24F-7C49-B88E-1973F118582D}" type="pres">
      <dgm:prSet presAssocID="{1F1D80F6-E8E7-D74D-93B9-2235A7B6A7E6}" presName="txOne" presStyleLbl="node0" presStyleIdx="1" presStyleCnt="2">
        <dgm:presLayoutVars>
          <dgm:chPref val="3"/>
        </dgm:presLayoutVars>
      </dgm:prSet>
      <dgm:spPr>
        <a:xfrm>
          <a:off x="2372036" y="0"/>
          <a:ext cx="2029871" cy="705728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1E35C8A5-FE25-5248-AF54-A20DB654D352}" type="pres">
      <dgm:prSet presAssocID="{1F1D80F6-E8E7-D74D-93B9-2235A7B6A7E6}" presName="horzOne" presStyleCnt="0"/>
      <dgm:spPr/>
    </dgm:pt>
  </dgm:ptLst>
  <dgm:cxnLst>
    <dgm:cxn modelId="{25740CC9-3F23-454A-B12D-75E3A3C800E9}" srcId="{116689A3-50E8-7841-9D2F-B0A0DC5980E1}" destId="{4F348DFF-7030-C14B-8EED-21D78D4133FB}" srcOrd="0" destOrd="0" parTransId="{2E94DB01-E068-5142-A3BA-EA5B9F47B43F}" sibTransId="{83AF7D0F-1794-094C-B688-5E76AB6DCC2D}"/>
    <dgm:cxn modelId="{DD6059CA-C7F9-4FEA-AAFA-AACADF88DBE4}" type="presOf" srcId="{116689A3-50E8-7841-9D2F-B0A0DC5980E1}" destId="{CC79A5D3-8ADA-2A45-8A17-20EBF715710A}" srcOrd="0" destOrd="0" presId="urn:microsoft.com/office/officeart/2005/8/layout/hierarchy4"/>
    <dgm:cxn modelId="{C94CDA7F-5527-4964-83E6-A60BF1DFC4B7}" type="presOf" srcId="{4F348DFF-7030-C14B-8EED-21D78D4133FB}" destId="{5CE056CE-074D-B646-AC6D-365CDBCC8EE5}" srcOrd="0" destOrd="0" presId="urn:microsoft.com/office/officeart/2005/8/layout/hierarchy4"/>
    <dgm:cxn modelId="{38793E98-6AAF-4F55-B779-621746DBC582}" type="presOf" srcId="{1F1D80F6-E8E7-D74D-93B9-2235A7B6A7E6}" destId="{1CBA88F0-E24F-7C49-B88E-1973F118582D}" srcOrd="0" destOrd="0" presId="urn:microsoft.com/office/officeart/2005/8/layout/hierarchy4"/>
    <dgm:cxn modelId="{59817A44-AC37-CC4B-903C-F51C93E6D61B}" srcId="{116689A3-50E8-7841-9D2F-B0A0DC5980E1}" destId="{1F1D80F6-E8E7-D74D-93B9-2235A7B6A7E6}" srcOrd="1" destOrd="0" parTransId="{080507A0-B1F1-1646-901B-515B419C7D66}" sibTransId="{56A6F707-F71E-7E45-BBE7-D719FBF01363}"/>
    <dgm:cxn modelId="{1A8B0F9F-B160-4131-9F53-FA60F855342E}" type="presParOf" srcId="{CC79A5D3-8ADA-2A45-8A17-20EBF715710A}" destId="{47C5C2E2-4A59-9B4B-8B43-6F1EC23DA916}" srcOrd="0" destOrd="0" presId="urn:microsoft.com/office/officeart/2005/8/layout/hierarchy4"/>
    <dgm:cxn modelId="{C84C1298-789A-4963-8B70-5D5FEAA55707}" type="presParOf" srcId="{47C5C2E2-4A59-9B4B-8B43-6F1EC23DA916}" destId="{5CE056CE-074D-B646-AC6D-365CDBCC8EE5}" srcOrd="0" destOrd="0" presId="urn:microsoft.com/office/officeart/2005/8/layout/hierarchy4"/>
    <dgm:cxn modelId="{2C559D54-1608-4736-A080-8E8AA4C18501}" type="presParOf" srcId="{47C5C2E2-4A59-9B4B-8B43-6F1EC23DA916}" destId="{88E08D91-3DBA-AA4B-8FA4-DF639101A42A}" srcOrd="1" destOrd="0" presId="urn:microsoft.com/office/officeart/2005/8/layout/hierarchy4"/>
    <dgm:cxn modelId="{7FBE5368-143C-481D-A4E2-140727F2B8E5}" type="presParOf" srcId="{CC79A5D3-8ADA-2A45-8A17-20EBF715710A}" destId="{AEAE9FFC-8C50-EB4F-9489-695483E74795}" srcOrd="1" destOrd="0" presId="urn:microsoft.com/office/officeart/2005/8/layout/hierarchy4"/>
    <dgm:cxn modelId="{015D86F7-E01A-4CEE-8185-D19ABE0968ED}" type="presParOf" srcId="{CC79A5D3-8ADA-2A45-8A17-20EBF715710A}" destId="{21430B42-56A7-BB40-BFB1-3428C940B3AE}" srcOrd="2" destOrd="0" presId="urn:microsoft.com/office/officeart/2005/8/layout/hierarchy4"/>
    <dgm:cxn modelId="{D4A4F347-9405-42CC-AAD9-A68C5033E422}" type="presParOf" srcId="{21430B42-56A7-BB40-BFB1-3428C940B3AE}" destId="{1CBA88F0-E24F-7C49-B88E-1973F118582D}" srcOrd="0" destOrd="0" presId="urn:microsoft.com/office/officeart/2005/8/layout/hierarchy4"/>
    <dgm:cxn modelId="{4DB403B6-7277-4DD9-B7AE-9F7FB8ED342D}" type="presParOf" srcId="{21430B42-56A7-BB40-BFB1-3428C940B3AE}" destId="{1E35C8A5-FE25-5248-AF54-A20DB654D352}" srcOrd="1" destOrd="0" presId="urn:microsoft.com/office/officeart/2005/8/layout/hierarchy4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FFB4ED-C6E9-B348-9B72-DA74CD34F5BB}" type="doc">
      <dgm:prSet loTypeId="urn:microsoft.com/office/officeart/2005/8/layout/chevron1" loCatId="" qsTypeId="urn:microsoft.com/office/officeart/2005/8/quickstyle/simple1" qsCatId="simple" csTypeId="urn:microsoft.com/office/officeart/2005/8/colors/accent1_1" csCatId="accent1" phldr="1"/>
      <dgm:spPr/>
    </dgm:pt>
    <dgm:pt modelId="{7A9F22DE-929B-ED48-95E1-2C1A2877C866}">
      <dgm:prSet phldrT="[Текст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indent="0" algn="ctr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Предоставление непрерывной комплексной помощи детям с ОВЗ</a:t>
          </a:r>
        </a:p>
      </dgm:t>
    </dgm:pt>
    <dgm:pt modelId="{4B34D63B-2E41-5F46-A8F0-362D0DE507ED}" type="parTrans" cxnId="{C9BFE7FE-7E45-4842-8BEA-465A33F5EC4F}">
      <dgm:prSet/>
      <dgm:spPr/>
      <dgm:t>
        <a:bodyPr/>
        <a:lstStyle/>
        <a:p>
          <a:endParaRPr lang="ru-RU"/>
        </a:p>
      </dgm:t>
    </dgm:pt>
    <dgm:pt modelId="{F368A2D2-E208-A740-8CC2-C7B1E7E980E3}" type="sibTrans" cxnId="{C9BFE7FE-7E45-4842-8BEA-465A33F5EC4F}">
      <dgm:prSet/>
      <dgm:spPr/>
      <dgm:t>
        <a:bodyPr/>
        <a:lstStyle/>
        <a:p>
          <a:endParaRPr lang="ru-RU"/>
        </a:p>
      </dgm:t>
    </dgm:pt>
    <dgm:pt modelId="{ED01006B-3542-4A48-B721-3F1B38C34BA3}">
      <dgm:prSet phldrT="[Текст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r>
            <a:rPr lang="ru-RU" sz="2000" b="0" dirty="0"/>
            <a:t>Развитие социальной и коммуникативной компетентности для успешной социализации ребенка с ОВЗ</a:t>
          </a:r>
        </a:p>
      </dgm:t>
    </dgm:pt>
    <dgm:pt modelId="{7E2F8446-66C5-324B-804D-F20D2F61EBBB}" type="parTrans" cxnId="{63A63B80-F1F5-0B4A-B7BF-2807A69E3555}">
      <dgm:prSet/>
      <dgm:spPr/>
      <dgm:t>
        <a:bodyPr/>
        <a:lstStyle/>
        <a:p>
          <a:endParaRPr lang="ru-RU"/>
        </a:p>
      </dgm:t>
    </dgm:pt>
    <dgm:pt modelId="{CE65A210-0E49-C54A-93B3-4BCCA33F66F4}" type="sibTrans" cxnId="{63A63B80-F1F5-0B4A-B7BF-2807A69E3555}">
      <dgm:prSet/>
      <dgm:spPr/>
      <dgm:t>
        <a:bodyPr/>
        <a:lstStyle/>
        <a:p>
          <a:endParaRPr lang="ru-RU"/>
        </a:p>
      </dgm:t>
    </dgm:pt>
    <dgm:pt modelId="{3743023D-0C13-7D48-860F-DCEE2743A99E}">
      <dgm:prSet phldrT="[Текст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r>
            <a:rPr lang="ru-RU" sz="2000" b="0" kern="1200" dirty="0"/>
            <a:t>Принятие ребенка с ОВЗ как равного всеми участниками </a:t>
          </a:r>
          <a:r>
            <a:rPr lang="ru-RU" sz="20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образовательных</a:t>
          </a:r>
          <a:r>
            <a:rPr lang="ru-RU" sz="2000" b="0" kern="1200" dirty="0"/>
            <a:t> отношений</a:t>
          </a:r>
        </a:p>
      </dgm:t>
    </dgm:pt>
    <dgm:pt modelId="{1CC9157C-0C46-BA45-ABFC-4C27CEA52024}" type="parTrans" cxnId="{578DBE7B-7C6D-9E4C-AE89-2892608677BD}">
      <dgm:prSet/>
      <dgm:spPr/>
      <dgm:t>
        <a:bodyPr/>
        <a:lstStyle/>
        <a:p>
          <a:endParaRPr lang="ru-RU"/>
        </a:p>
      </dgm:t>
    </dgm:pt>
    <dgm:pt modelId="{05F643BD-B161-CF47-8C1B-16DEDC44608A}" type="sibTrans" cxnId="{578DBE7B-7C6D-9E4C-AE89-2892608677BD}">
      <dgm:prSet/>
      <dgm:spPr/>
      <dgm:t>
        <a:bodyPr/>
        <a:lstStyle/>
        <a:p>
          <a:endParaRPr lang="ru-RU"/>
        </a:p>
      </dgm:t>
    </dgm:pt>
    <dgm:pt modelId="{3DD65D18-B572-CE46-9A3C-912E807DD13D}" type="pres">
      <dgm:prSet presAssocID="{F7FFB4ED-C6E9-B348-9B72-DA74CD34F5BB}" presName="Name0" presStyleCnt="0">
        <dgm:presLayoutVars>
          <dgm:dir/>
          <dgm:animLvl val="lvl"/>
          <dgm:resizeHandles val="exact"/>
        </dgm:presLayoutVars>
      </dgm:prSet>
      <dgm:spPr/>
    </dgm:pt>
    <dgm:pt modelId="{8DC373C7-AEF8-AE48-A1CB-000D3165D1B8}" type="pres">
      <dgm:prSet presAssocID="{7A9F22DE-929B-ED48-95E1-2C1A2877C866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3FA921-EC37-3947-886A-A1328AF8E1E5}" type="pres">
      <dgm:prSet presAssocID="{F368A2D2-E208-A740-8CC2-C7B1E7E980E3}" presName="parTxOnlySpace" presStyleCnt="0"/>
      <dgm:spPr/>
    </dgm:pt>
    <dgm:pt modelId="{70D96EF8-3DD9-D345-9804-2329B5A1D32E}" type="pres">
      <dgm:prSet presAssocID="{ED01006B-3542-4A48-B721-3F1B38C34BA3}" presName="parTxOnly" presStyleLbl="node1" presStyleIdx="1" presStyleCnt="3" custScaleX="1171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1F0F56-2EA0-7F46-B853-A8F00A345950}" type="pres">
      <dgm:prSet presAssocID="{CE65A210-0E49-C54A-93B3-4BCCA33F66F4}" presName="parTxOnlySpace" presStyleCnt="0"/>
      <dgm:spPr/>
    </dgm:pt>
    <dgm:pt modelId="{AC6C3FB0-BED8-4F45-A279-82788702BC94}" type="pres">
      <dgm:prSet presAssocID="{3743023D-0C13-7D48-860F-DCEE2743A99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2707CF-04CF-4884-8361-9B3359B200DE}" type="presOf" srcId="{ED01006B-3542-4A48-B721-3F1B38C34BA3}" destId="{70D96EF8-3DD9-D345-9804-2329B5A1D32E}" srcOrd="0" destOrd="0" presId="urn:microsoft.com/office/officeart/2005/8/layout/chevron1"/>
    <dgm:cxn modelId="{63A63B80-F1F5-0B4A-B7BF-2807A69E3555}" srcId="{F7FFB4ED-C6E9-B348-9B72-DA74CD34F5BB}" destId="{ED01006B-3542-4A48-B721-3F1B38C34BA3}" srcOrd="1" destOrd="0" parTransId="{7E2F8446-66C5-324B-804D-F20D2F61EBBB}" sibTransId="{CE65A210-0E49-C54A-93B3-4BCCA33F66F4}"/>
    <dgm:cxn modelId="{578DBE7B-7C6D-9E4C-AE89-2892608677BD}" srcId="{F7FFB4ED-C6E9-B348-9B72-DA74CD34F5BB}" destId="{3743023D-0C13-7D48-860F-DCEE2743A99E}" srcOrd="2" destOrd="0" parTransId="{1CC9157C-0C46-BA45-ABFC-4C27CEA52024}" sibTransId="{05F643BD-B161-CF47-8C1B-16DEDC44608A}"/>
    <dgm:cxn modelId="{E9A44348-59DD-4D16-B9EE-22E10FB3369E}" type="presOf" srcId="{3743023D-0C13-7D48-860F-DCEE2743A99E}" destId="{AC6C3FB0-BED8-4F45-A279-82788702BC94}" srcOrd="0" destOrd="0" presId="urn:microsoft.com/office/officeart/2005/8/layout/chevron1"/>
    <dgm:cxn modelId="{5A6B257D-675D-4A0A-98C1-4F477B8B8A91}" type="presOf" srcId="{F7FFB4ED-C6E9-B348-9B72-DA74CD34F5BB}" destId="{3DD65D18-B572-CE46-9A3C-912E807DD13D}" srcOrd="0" destOrd="0" presId="urn:microsoft.com/office/officeart/2005/8/layout/chevron1"/>
    <dgm:cxn modelId="{C9BFE7FE-7E45-4842-8BEA-465A33F5EC4F}" srcId="{F7FFB4ED-C6E9-B348-9B72-DA74CD34F5BB}" destId="{7A9F22DE-929B-ED48-95E1-2C1A2877C866}" srcOrd="0" destOrd="0" parTransId="{4B34D63B-2E41-5F46-A8F0-362D0DE507ED}" sibTransId="{F368A2D2-E208-A740-8CC2-C7B1E7E980E3}"/>
    <dgm:cxn modelId="{3CD8E3A9-D269-495A-BA00-F06CCDFA695E}" type="presOf" srcId="{7A9F22DE-929B-ED48-95E1-2C1A2877C866}" destId="{8DC373C7-AEF8-AE48-A1CB-000D3165D1B8}" srcOrd="0" destOrd="0" presId="urn:microsoft.com/office/officeart/2005/8/layout/chevron1"/>
    <dgm:cxn modelId="{3A1B3149-C38A-459B-9A57-47F6A4FA24E4}" type="presParOf" srcId="{3DD65D18-B572-CE46-9A3C-912E807DD13D}" destId="{8DC373C7-AEF8-AE48-A1CB-000D3165D1B8}" srcOrd="0" destOrd="0" presId="urn:microsoft.com/office/officeart/2005/8/layout/chevron1"/>
    <dgm:cxn modelId="{E654C15E-DB1D-41EA-A4DC-F5FDFF97488A}" type="presParOf" srcId="{3DD65D18-B572-CE46-9A3C-912E807DD13D}" destId="{5A3FA921-EC37-3947-886A-A1328AF8E1E5}" srcOrd="1" destOrd="0" presId="urn:microsoft.com/office/officeart/2005/8/layout/chevron1"/>
    <dgm:cxn modelId="{BA6B41EF-7BE4-44D9-8A10-0BA5CC4CA82D}" type="presParOf" srcId="{3DD65D18-B572-CE46-9A3C-912E807DD13D}" destId="{70D96EF8-3DD9-D345-9804-2329B5A1D32E}" srcOrd="2" destOrd="0" presId="urn:microsoft.com/office/officeart/2005/8/layout/chevron1"/>
    <dgm:cxn modelId="{9753CA1E-A392-4E0F-92A0-7909F4527A6F}" type="presParOf" srcId="{3DD65D18-B572-CE46-9A3C-912E807DD13D}" destId="{751F0F56-2EA0-7F46-B853-A8F00A345950}" srcOrd="3" destOrd="0" presId="urn:microsoft.com/office/officeart/2005/8/layout/chevron1"/>
    <dgm:cxn modelId="{5DAE08EA-11C0-47A7-9CE4-8ACBC74DA3EF}" type="presParOf" srcId="{3DD65D18-B572-CE46-9A3C-912E807DD13D}" destId="{AC6C3FB0-BED8-4F45-A279-82788702BC94}" srcOrd="4" destOrd="0" presId="urn:microsoft.com/office/officeart/2005/8/layout/chevron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6B19CF5-75C0-4998-9793-D60DAFA21093}" type="doc">
      <dgm:prSet loTypeId="urn:microsoft.com/office/officeart/2005/8/layout/default#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C5C9C9-EBC8-41FE-B02E-5B8C44BDF1D6}">
      <dgm:prSet phldrT="[Текст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Анализ заключения ЦПМПК г. Москвы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9A61A068-0CC9-489C-92AA-5D5557068779}" type="parTrans" cxnId="{1F27DE30-1571-41DD-B3C0-C816CF9EFCEC}">
      <dgm:prSet/>
      <dgm:spPr/>
      <dgm:t>
        <a:bodyPr/>
        <a:lstStyle/>
        <a:p>
          <a:pPr algn="ctr"/>
          <a:endParaRPr lang="en-US" sz="2000" b="0"/>
        </a:p>
      </dgm:t>
    </dgm:pt>
    <dgm:pt modelId="{6E7EE3C6-A0EE-4E33-8500-71EB696B3DE4}" type="sibTrans" cxnId="{1F27DE30-1571-41DD-B3C0-C816CF9EFCEC}">
      <dgm:prSet/>
      <dgm:spPr/>
      <dgm:t>
        <a:bodyPr/>
        <a:lstStyle/>
        <a:p>
          <a:pPr algn="ctr"/>
          <a:endParaRPr lang="en-US" sz="2000" b="0"/>
        </a:p>
      </dgm:t>
    </dgm:pt>
    <dgm:pt modelId="{E45B3286-7A4C-46D7-95ED-3D66508FB1FC}">
      <dgm:prSet phldrT="[Текст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Анализ ресурсной базы Школы, определение специалистов сопровождения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F92ACA81-459A-4BDC-A62C-38E5C5BA4C0E}" type="parTrans" cxnId="{1D822D25-C99C-4C01-8E52-EF0046D515E4}">
      <dgm:prSet/>
      <dgm:spPr/>
      <dgm:t>
        <a:bodyPr/>
        <a:lstStyle/>
        <a:p>
          <a:pPr algn="ctr"/>
          <a:endParaRPr lang="en-US" sz="2000" b="0"/>
        </a:p>
      </dgm:t>
    </dgm:pt>
    <dgm:pt modelId="{42528501-4BEC-43C3-A7B0-F25DFA3CCF3B}" type="sibTrans" cxnId="{1D822D25-C99C-4C01-8E52-EF0046D515E4}">
      <dgm:prSet/>
      <dgm:spPr/>
      <dgm:t>
        <a:bodyPr/>
        <a:lstStyle/>
        <a:p>
          <a:pPr algn="ctr"/>
          <a:endParaRPr lang="en-US" sz="2000" b="0"/>
        </a:p>
      </dgm:t>
    </dgm:pt>
    <dgm:pt modelId="{3F8DFA69-E99D-414D-ABC2-D0E1F0B80447}">
      <dgm:prSet phldrT="[Текст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Проектирование Адаптированной основной общеобразовательной программы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D783B6A6-030F-4C80-94F1-2FDEB4C6C663}" type="parTrans" cxnId="{A8490A47-EA2D-4B91-B620-0A2E9948E35A}">
      <dgm:prSet/>
      <dgm:spPr/>
      <dgm:t>
        <a:bodyPr/>
        <a:lstStyle/>
        <a:p>
          <a:pPr algn="ctr"/>
          <a:endParaRPr lang="en-US" sz="2000" b="0"/>
        </a:p>
      </dgm:t>
    </dgm:pt>
    <dgm:pt modelId="{B3CBF97C-41C4-43C1-AB4D-1935C84F2778}" type="sibTrans" cxnId="{A8490A47-EA2D-4B91-B620-0A2E9948E35A}">
      <dgm:prSet/>
      <dgm:spPr/>
      <dgm:t>
        <a:bodyPr/>
        <a:lstStyle/>
        <a:p>
          <a:pPr algn="ctr"/>
          <a:endParaRPr lang="en-US" sz="2000" b="0"/>
        </a:p>
      </dgm:t>
    </dgm:pt>
    <dgm:pt modelId="{DA2BCFAC-A31A-4183-A273-231A78068487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Комплексная диагностика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A450A6AE-4D4E-4F7E-BBC6-26CF11F69461}" type="parTrans" cxnId="{EFC3DC12-4B76-4224-B437-EBE27F75EB0F}">
      <dgm:prSet/>
      <dgm:spPr/>
      <dgm:t>
        <a:bodyPr/>
        <a:lstStyle/>
        <a:p>
          <a:pPr algn="ctr"/>
          <a:endParaRPr lang="en-US" sz="2000" b="0"/>
        </a:p>
      </dgm:t>
    </dgm:pt>
    <dgm:pt modelId="{AFA0E193-E45C-4F9B-95E0-EDAB487D4F38}" type="sibTrans" cxnId="{EFC3DC12-4B76-4224-B437-EBE27F75EB0F}">
      <dgm:prSet/>
      <dgm:spPr/>
      <dgm:t>
        <a:bodyPr/>
        <a:lstStyle/>
        <a:p>
          <a:pPr algn="ctr"/>
          <a:endParaRPr lang="en-US" sz="2000" b="0"/>
        </a:p>
      </dgm:t>
    </dgm:pt>
    <dgm:pt modelId="{9789DCD0-E3AC-42A2-9DFF-7C40DCCE589B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Проектирование индивидуального образовательного маршрута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60AD92C1-BBA8-446E-B143-BF4C581D20CD}" type="parTrans" cxnId="{3A51DFE2-4F45-4B10-B0FA-49C143E75B2D}">
      <dgm:prSet/>
      <dgm:spPr/>
      <dgm:t>
        <a:bodyPr/>
        <a:lstStyle/>
        <a:p>
          <a:pPr algn="ctr"/>
          <a:endParaRPr lang="en-US" sz="2000" b="0"/>
        </a:p>
      </dgm:t>
    </dgm:pt>
    <dgm:pt modelId="{2DF09AFE-8FD0-4B1F-9AB4-ACF847569BA8}" type="sibTrans" cxnId="{3A51DFE2-4F45-4B10-B0FA-49C143E75B2D}">
      <dgm:prSet/>
      <dgm:spPr/>
      <dgm:t>
        <a:bodyPr/>
        <a:lstStyle/>
        <a:p>
          <a:pPr algn="ctr"/>
          <a:endParaRPr lang="en-US" sz="2000" b="0"/>
        </a:p>
      </dgm:t>
    </dgm:pt>
    <dgm:pt modelId="{D848BA7F-75F4-42F6-B194-5BFC66EB5DC1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Обеспечение специальных образовательных условий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6ED07BEB-7FAA-4223-9933-3648BE9F75C5}" type="parTrans" cxnId="{D030419B-D6C1-4F3D-9FC3-5583A19E0E51}">
      <dgm:prSet/>
      <dgm:spPr/>
      <dgm:t>
        <a:bodyPr/>
        <a:lstStyle/>
        <a:p>
          <a:pPr algn="ctr"/>
          <a:endParaRPr lang="en-US" sz="2000" b="0"/>
        </a:p>
      </dgm:t>
    </dgm:pt>
    <dgm:pt modelId="{7927B7B0-8CF9-4544-977C-C8D137A7367D}" type="sibTrans" cxnId="{D030419B-D6C1-4F3D-9FC3-5583A19E0E51}">
      <dgm:prSet/>
      <dgm:spPr/>
      <dgm:t>
        <a:bodyPr/>
        <a:lstStyle/>
        <a:p>
          <a:pPr algn="ctr"/>
          <a:endParaRPr lang="en-US" sz="2000" b="0"/>
        </a:p>
      </dgm:t>
    </dgm:pt>
    <dgm:pt modelId="{73C88AD3-DD7E-4767-A9D5-D99968A91ACC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Мониторинг достаточности специальных образовательных условий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6E7BAE70-42DF-4AD8-A400-F5D29A255C48}" type="parTrans" cxnId="{5C74B6B1-4C8D-49A1-B75F-48DE55D3156A}">
      <dgm:prSet/>
      <dgm:spPr/>
      <dgm:t>
        <a:bodyPr/>
        <a:lstStyle/>
        <a:p>
          <a:pPr algn="ctr"/>
          <a:endParaRPr lang="en-US" sz="2000" b="0"/>
        </a:p>
      </dgm:t>
    </dgm:pt>
    <dgm:pt modelId="{B04A411F-F7C5-4075-B9E2-0B94A8798A07}" type="sibTrans" cxnId="{5C74B6B1-4C8D-49A1-B75F-48DE55D3156A}">
      <dgm:prSet/>
      <dgm:spPr/>
      <dgm:t>
        <a:bodyPr/>
        <a:lstStyle/>
        <a:p>
          <a:pPr algn="ctr"/>
          <a:endParaRPr lang="en-US" sz="2000" b="0"/>
        </a:p>
      </dgm:t>
    </dgm:pt>
    <dgm:pt modelId="{F42B45FB-97A0-EE40-8148-F2858FDFF929}" type="pres">
      <dgm:prSet presAssocID="{36B19CF5-75C0-4998-9793-D60DAFA2109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8BE49D-B4E4-214F-B87A-83D6B5E4988A}" type="pres">
      <dgm:prSet presAssocID="{96C5C9C9-EBC8-41FE-B02E-5B8C44BDF1D6}" presName="node" presStyleLbl="node1" presStyleIdx="0" presStyleCnt="7">
        <dgm:presLayoutVars>
          <dgm:bulletEnabled val="1"/>
        </dgm:presLayoutVars>
      </dgm:prSet>
      <dgm:spPr>
        <a:xfrm>
          <a:off x="3404" y="608903"/>
          <a:ext cx="2700642" cy="1620385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F1A25B65-37A6-3D4E-8D37-C276156E5ECD}" type="pres">
      <dgm:prSet presAssocID="{6E7EE3C6-A0EE-4E33-8500-71EB696B3DE4}" presName="sibTrans" presStyleCnt="0"/>
      <dgm:spPr/>
    </dgm:pt>
    <dgm:pt modelId="{50FD5A16-2899-BC46-AD7E-F42E50E04C7F}" type="pres">
      <dgm:prSet presAssocID="{E45B3286-7A4C-46D7-95ED-3D66508FB1FC}" presName="node" presStyleLbl="node1" presStyleIdx="1" presStyleCnt="7">
        <dgm:presLayoutVars>
          <dgm:bulletEnabled val="1"/>
        </dgm:presLayoutVars>
      </dgm:prSet>
      <dgm:spPr>
        <a:xfrm>
          <a:off x="2974110" y="608903"/>
          <a:ext cx="2700642" cy="1620385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33F486E2-F69C-544C-A89C-EF112931F906}" type="pres">
      <dgm:prSet presAssocID="{42528501-4BEC-43C3-A7B0-F25DFA3CCF3B}" presName="sibTrans" presStyleCnt="0"/>
      <dgm:spPr/>
    </dgm:pt>
    <dgm:pt modelId="{1DCC89AC-56E8-7946-BEAB-8B9205EA62D9}" type="pres">
      <dgm:prSet presAssocID="{3F8DFA69-E99D-414D-ABC2-D0E1F0B80447}" presName="node" presStyleLbl="node1" presStyleIdx="2" presStyleCnt="7">
        <dgm:presLayoutVars>
          <dgm:bulletEnabled val="1"/>
        </dgm:presLayoutVars>
      </dgm:prSet>
      <dgm:spPr>
        <a:xfrm>
          <a:off x="5944817" y="608903"/>
          <a:ext cx="2700642" cy="1620385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0E4F88A8-AE4F-6D4B-853A-2F53CC683CE8}" type="pres">
      <dgm:prSet presAssocID="{B3CBF97C-41C4-43C1-AB4D-1935C84F2778}" presName="sibTrans" presStyleCnt="0"/>
      <dgm:spPr/>
    </dgm:pt>
    <dgm:pt modelId="{D38812A7-2AD4-9E4F-923D-B94C06AB904F}" type="pres">
      <dgm:prSet presAssocID="{DA2BCFAC-A31A-4183-A273-231A78068487}" presName="node" presStyleLbl="node1" presStyleIdx="3" presStyleCnt="7">
        <dgm:presLayoutVars>
          <dgm:bulletEnabled val="1"/>
        </dgm:presLayoutVars>
      </dgm:prSet>
      <dgm:spPr>
        <a:xfrm>
          <a:off x="8915524" y="608903"/>
          <a:ext cx="2700642" cy="1620385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955DE399-3E98-C747-A9D2-3B5D92C540B6}" type="pres">
      <dgm:prSet presAssocID="{AFA0E193-E45C-4F9B-95E0-EDAB487D4F38}" presName="sibTrans" presStyleCnt="0"/>
      <dgm:spPr/>
    </dgm:pt>
    <dgm:pt modelId="{C905EA5B-4969-0142-9100-3317BCA4366F}" type="pres">
      <dgm:prSet presAssocID="{9789DCD0-E3AC-42A2-9DFF-7C40DCCE589B}" presName="node" presStyleLbl="node1" presStyleIdx="4" presStyleCnt="7">
        <dgm:presLayoutVars>
          <dgm:bulletEnabled val="1"/>
        </dgm:presLayoutVars>
      </dgm:prSet>
      <dgm:spPr>
        <a:xfrm>
          <a:off x="1488757" y="2499353"/>
          <a:ext cx="2700642" cy="1620385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DCBEB20A-7F6B-464B-9351-5CD1FC34DC70}" type="pres">
      <dgm:prSet presAssocID="{2DF09AFE-8FD0-4B1F-9AB4-ACF847569BA8}" presName="sibTrans" presStyleCnt="0"/>
      <dgm:spPr/>
    </dgm:pt>
    <dgm:pt modelId="{A932AFE4-185B-284F-A441-2EE1DFECAF47}" type="pres">
      <dgm:prSet presAssocID="{D848BA7F-75F4-42F6-B194-5BFC66EB5DC1}" presName="node" presStyleLbl="node1" presStyleIdx="5" presStyleCnt="7">
        <dgm:presLayoutVars>
          <dgm:bulletEnabled val="1"/>
        </dgm:presLayoutVars>
      </dgm:prSet>
      <dgm:spPr>
        <a:xfrm>
          <a:off x="4459464" y="2499353"/>
          <a:ext cx="2700642" cy="1620385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A96DD265-D776-8E40-8C19-1A1C4B78E3B2}" type="pres">
      <dgm:prSet presAssocID="{7927B7B0-8CF9-4544-977C-C8D137A7367D}" presName="sibTrans" presStyleCnt="0"/>
      <dgm:spPr/>
    </dgm:pt>
    <dgm:pt modelId="{A6D05D7A-C86D-B54C-BCB8-2EC67A48E287}" type="pres">
      <dgm:prSet presAssocID="{73C88AD3-DD7E-4767-A9D5-D99968A91ACC}" presName="node" presStyleLbl="node1" presStyleIdx="6" presStyleCnt="7">
        <dgm:presLayoutVars>
          <dgm:bulletEnabled val="1"/>
        </dgm:presLayoutVars>
      </dgm:prSet>
      <dgm:spPr>
        <a:xfrm>
          <a:off x="7430170" y="2499353"/>
          <a:ext cx="2700642" cy="1620385"/>
        </a:xfrm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3A51DFE2-4F45-4B10-B0FA-49C143E75B2D}" srcId="{36B19CF5-75C0-4998-9793-D60DAFA21093}" destId="{9789DCD0-E3AC-42A2-9DFF-7C40DCCE589B}" srcOrd="4" destOrd="0" parTransId="{60AD92C1-BBA8-446E-B143-BF4C581D20CD}" sibTransId="{2DF09AFE-8FD0-4B1F-9AB4-ACF847569BA8}"/>
    <dgm:cxn modelId="{1D822D25-C99C-4C01-8E52-EF0046D515E4}" srcId="{36B19CF5-75C0-4998-9793-D60DAFA21093}" destId="{E45B3286-7A4C-46D7-95ED-3D66508FB1FC}" srcOrd="1" destOrd="0" parTransId="{F92ACA81-459A-4BDC-A62C-38E5C5BA4C0E}" sibTransId="{42528501-4BEC-43C3-A7B0-F25DFA3CCF3B}"/>
    <dgm:cxn modelId="{4D745A60-5C71-4755-AFDD-EB948EB50115}" type="presOf" srcId="{3F8DFA69-E99D-414D-ABC2-D0E1F0B80447}" destId="{1DCC89AC-56E8-7946-BEAB-8B9205EA62D9}" srcOrd="0" destOrd="0" presId="urn:microsoft.com/office/officeart/2005/8/layout/default#2"/>
    <dgm:cxn modelId="{4854A55D-CF65-49B2-A0D4-34C9CAE16020}" type="presOf" srcId="{96C5C9C9-EBC8-41FE-B02E-5B8C44BDF1D6}" destId="{238BE49D-B4E4-214F-B87A-83D6B5E4988A}" srcOrd="0" destOrd="0" presId="urn:microsoft.com/office/officeart/2005/8/layout/default#2"/>
    <dgm:cxn modelId="{1F27DE30-1571-41DD-B3C0-C816CF9EFCEC}" srcId="{36B19CF5-75C0-4998-9793-D60DAFA21093}" destId="{96C5C9C9-EBC8-41FE-B02E-5B8C44BDF1D6}" srcOrd="0" destOrd="0" parTransId="{9A61A068-0CC9-489C-92AA-5D5557068779}" sibTransId="{6E7EE3C6-A0EE-4E33-8500-71EB696B3DE4}"/>
    <dgm:cxn modelId="{5C74B6B1-4C8D-49A1-B75F-48DE55D3156A}" srcId="{36B19CF5-75C0-4998-9793-D60DAFA21093}" destId="{73C88AD3-DD7E-4767-A9D5-D99968A91ACC}" srcOrd="6" destOrd="0" parTransId="{6E7BAE70-42DF-4AD8-A400-F5D29A255C48}" sibTransId="{B04A411F-F7C5-4075-B9E2-0B94A8798A07}"/>
    <dgm:cxn modelId="{A16B42C2-80E0-4249-9FB6-521D27B586DB}" type="presOf" srcId="{36B19CF5-75C0-4998-9793-D60DAFA21093}" destId="{F42B45FB-97A0-EE40-8148-F2858FDFF929}" srcOrd="0" destOrd="0" presId="urn:microsoft.com/office/officeart/2005/8/layout/default#2"/>
    <dgm:cxn modelId="{ADF9354E-D67B-401B-86D4-990A8ACE8DCB}" type="presOf" srcId="{73C88AD3-DD7E-4767-A9D5-D99968A91ACC}" destId="{A6D05D7A-C86D-B54C-BCB8-2EC67A48E287}" srcOrd="0" destOrd="0" presId="urn:microsoft.com/office/officeart/2005/8/layout/default#2"/>
    <dgm:cxn modelId="{A8490A47-EA2D-4B91-B620-0A2E9948E35A}" srcId="{36B19CF5-75C0-4998-9793-D60DAFA21093}" destId="{3F8DFA69-E99D-414D-ABC2-D0E1F0B80447}" srcOrd="2" destOrd="0" parTransId="{D783B6A6-030F-4C80-94F1-2FDEB4C6C663}" sibTransId="{B3CBF97C-41C4-43C1-AB4D-1935C84F2778}"/>
    <dgm:cxn modelId="{0E9311C0-9EDC-4ADE-B16F-BA2624227F63}" type="presOf" srcId="{DA2BCFAC-A31A-4183-A273-231A78068487}" destId="{D38812A7-2AD4-9E4F-923D-B94C06AB904F}" srcOrd="0" destOrd="0" presId="urn:microsoft.com/office/officeart/2005/8/layout/default#2"/>
    <dgm:cxn modelId="{85231CC3-E218-405B-A2A1-87F763DFC13D}" type="presOf" srcId="{E45B3286-7A4C-46D7-95ED-3D66508FB1FC}" destId="{50FD5A16-2899-BC46-AD7E-F42E50E04C7F}" srcOrd="0" destOrd="0" presId="urn:microsoft.com/office/officeart/2005/8/layout/default#2"/>
    <dgm:cxn modelId="{D030419B-D6C1-4F3D-9FC3-5583A19E0E51}" srcId="{36B19CF5-75C0-4998-9793-D60DAFA21093}" destId="{D848BA7F-75F4-42F6-B194-5BFC66EB5DC1}" srcOrd="5" destOrd="0" parTransId="{6ED07BEB-7FAA-4223-9933-3648BE9F75C5}" sibTransId="{7927B7B0-8CF9-4544-977C-C8D137A7367D}"/>
    <dgm:cxn modelId="{DF794830-583E-4B1A-B2AA-2AD2BECC23E7}" type="presOf" srcId="{9789DCD0-E3AC-42A2-9DFF-7C40DCCE589B}" destId="{C905EA5B-4969-0142-9100-3317BCA4366F}" srcOrd="0" destOrd="0" presId="urn:microsoft.com/office/officeart/2005/8/layout/default#2"/>
    <dgm:cxn modelId="{308A776B-89A3-473F-A35D-248E4FC5C315}" type="presOf" srcId="{D848BA7F-75F4-42F6-B194-5BFC66EB5DC1}" destId="{A932AFE4-185B-284F-A441-2EE1DFECAF47}" srcOrd="0" destOrd="0" presId="urn:microsoft.com/office/officeart/2005/8/layout/default#2"/>
    <dgm:cxn modelId="{EFC3DC12-4B76-4224-B437-EBE27F75EB0F}" srcId="{36B19CF5-75C0-4998-9793-D60DAFA21093}" destId="{DA2BCFAC-A31A-4183-A273-231A78068487}" srcOrd="3" destOrd="0" parTransId="{A450A6AE-4D4E-4F7E-BBC6-26CF11F69461}" sibTransId="{AFA0E193-E45C-4F9B-95E0-EDAB487D4F38}"/>
    <dgm:cxn modelId="{3FA97BB0-A091-454A-BBAF-DBFC981C9DA7}" type="presParOf" srcId="{F42B45FB-97A0-EE40-8148-F2858FDFF929}" destId="{238BE49D-B4E4-214F-B87A-83D6B5E4988A}" srcOrd="0" destOrd="0" presId="urn:microsoft.com/office/officeart/2005/8/layout/default#2"/>
    <dgm:cxn modelId="{D2F23167-7F05-4486-A9A3-1DD26A3863C3}" type="presParOf" srcId="{F42B45FB-97A0-EE40-8148-F2858FDFF929}" destId="{F1A25B65-37A6-3D4E-8D37-C276156E5ECD}" srcOrd="1" destOrd="0" presId="urn:microsoft.com/office/officeart/2005/8/layout/default#2"/>
    <dgm:cxn modelId="{0029DDF1-CF6A-4B86-BA39-F98DC90FD70A}" type="presParOf" srcId="{F42B45FB-97A0-EE40-8148-F2858FDFF929}" destId="{50FD5A16-2899-BC46-AD7E-F42E50E04C7F}" srcOrd="2" destOrd="0" presId="urn:microsoft.com/office/officeart/2005/8/layout/default#2"/>
    <dgm:cxn modelId="{4EDC8B49-DB1F-4ADB-80BB-1442EDC66CDF}" type="presParOf" srcId="{F42B45FB-97A0-EE40-8148-F2858FDFF929}" destId="{33F486E2-F69C-544C-A89C-EF112931F906}" srcOrd="3" destOrd="0" presId="urn:microsoft.com/office/officeart/2005/8/layout/default#2"/>
    <dgm:cxn modelId="{E8A932AA-5451-4337-8AC6-8D5E6E9409D1}" type="presParOf" srcId="{F42B45FB-97A0-EE40-8148-F2858FDFF929}" destId="{1DCC89AC-56E8-7946-BEAB-8B9205EA62D9}" srcOrd="4" destOrd="0" presId="urn:microsoft.com/office/officeart/2005/8/layout/default#2"/>
    <dgm:cxn modelId="{88F635C5-839D-4B9D-8AAE-C3D8DECF2C32}" type="presParOf" srcId="{F42B45FB-97A0-EE40-8148-F2858FDFF929}" destId="{0E4F88A8-AE4F-6D4B-853A-2F53CC683CE8}" srcOrd="5" destOrd="0" presId="urn:microsoft.com/office/officeart/2005/8/layout/default#2"/>
    <dgm:cxn modelId="{89AFCCE1-7803-4D38-B6C2-A05C3C5640BC}" type="presParOf" srcId="{F42B45FB-97A0-EE40-8148-F2858FDFF929}" destId="{D38812A7-2AD4-9E4F-923D-B94C06AB904F}" srcOrd="6" destOrd="0" presId="urn:microsoft.com/office/officeart/2005/8/layout/default#2"/>
    <dgm:cxn modelId="{73A37CBD-A377-4387-9B15-040D77A412A3}" type="presParOf" srcId="{F42B45FB-97A0-EE40-8148-F2858FDFF929}" destId="{955DE399-3E98-C747-A9D2-3B5D92C540B6}" srcOrd="7" destOrd="0" presId="urn:microsoft.com/office/officeart/2005/8/layout/default#2"/>
    <dgm:cxn modelId="{47AAC4F8-D0BF-4AA3-AAD3-EC28A56853F4}" type="presParOf" srcId="{F42B45FB-97A0-EE40-8148-F2858FDFF929}" destId="{C905EA5B-4969-0142-9100-3317BCA4366F}" srcOrd="8" destOrd="0" presId="urn:microsoft.com/office/officeart/2005/8/layout/default#2"/>
    <dgm:cxn modelId="{9D20CD81-D41B-40F6-BBCC-25DEA302E16E}" type="presParOf" srcId="{F42B45FB-97A0-EE40-8148-F2858FDFF929}" destId="{DCBEB20A-7F6B-464B-9351-5CD1FC34DC70}" srcOrd="9" destOrd="0" presId="urn:microsoft.com/office/officeart/2005/8/layout/default#2"/>
    <dgm:cxn modelId="{7C29C10A-B828-4B27-82D7-B5FE28FDC85A}" type="presParOf" srcId="{F42B45FB-97A0-EE40-8148-F2858FDFF929}" destId="{A932AFE4-185B-284F-A441-2EE1DFECAF47}" srcOrd="10" destOrd="0" presId="urn:microsoft.com/office/officeart/2005/8/layout/default#2"/>
    <dgm:cxn modelId="{612A0492-40EB-498B-B787-6B5521F5C3D5}" type="presParOf" srcId="{F42B45FB-97A0-EE40-8148-F2858FDFF929}" destId="{A96DD265-D776-8E40-8C19-1A1C4B78E3B2}" srcOrd="11" destOrd="0" presId="urn:microsoft.com/office/officeart/2005/8/layout/default#2"/>
    <dgm:cxn modelId="{9ADB4BB6-FA33-4AAA-90E1-481832331FC7}" type="presParOf" srcId="{F42B45FB-97A0-EE40-8148-F2858FDFF929}" destId="{A6D05D7A-C86D-B54C-BCB8-2EC67A48E287}" srcOrd="12" destOrd="0" presId="urn:microsoft.com/office/officeart/2005/8/layout/default#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0AB9D8-679E-4542-A943-A0FC8ED6777E}" type="doc">
      <dgm:prSet loTypeId="urn:microsoft.com/office/officeart/2005/8/layout/cycle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8B4618-3654-3C48-B228-D492952F5680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Определение объема и формы коррекционных занятий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AB42EE6A-37AB-3A40-8D2C-78AAE3E8067B}" type="parTrans" cxnId="{BAD7324E-8A2B-9C4A-9CF7-65918EA7737E}">
      <dgm:prSet/>
      <dgm:spPr/>
      <dgm:t>
        <a:bodyPr/>
        <a:lstStyle/>
        <a:p>
          <a:endParaRPr lang="ru-RU"/>
        </a:p>
      </dgm:t>
    </dgm:pt>
    <dgm:pt modelId="{EAA9BA72-BD8E-4943-B75D-6834C95A4175}" type="sibTrans" cxnId="{BAD7324E-8A2B-9C4A-9CF7-65918EA7737E}">
      <dgm:prSet/>
      <dgm:spPr>
        <a:solidFill>
          <a:srgbClr val="6F8297"/>
        </a:solidFill>
        <a:ln w="19050">
          <a:solidFill>
            <a:srgbClr val="6F8297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EBD28CB8-5651-2E42-A076-6004E6C4BB71}">
      <dgm:prSet phldrT="[Текст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Уточнение содержания коррекционной помощи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4F6A0974-05C2-9B44-BFCC-54CD177149D5}" type="parTrans" cxnId="{6DF6E078-3B1E-B940-9ACC-3BD2B8B92EF1}">
      <dgm:prSet/>
      <dgm:spPr/>
      <dgm:t>
        <a:bodyPr/>
        <a:lstStyle/>
        <a:p>
          <a:endParaRPr lang="ru-RU"/>
        </a:p>
      </dgm:t>
    </dgm:pt>
    <dgm:pt modelId="{13289AEC-733D-E048-81ED-06B777F3E089}" type="sibTrans" cxnId="{6DF6E078-3B1E-B940-9ACC-3BD2B8B92EF1}">
      <dgm:prSet/>
      <dgm:spPr>
        <a:solidFill>
          <a:srgbClr val="6F8297"/>
        </a:solidFill>
        <a:ln w="19050">
          <a:solidFill>
            <a:srgbClr val="6F8297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84451F53-8056-2140-9F53-EE5A0A68B0E8}">
      <dgm:prSet phldrT="[Текст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Проектирование коррекционно-образовательного пространства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EDEDD44-64CD-2E4B-9B5B-99522F06BD38}" type="parTrans" cxnId="{E1556D24-B729-A94C-B9A8-6492F8FB7580}">
      <dgm:prSet/>
      <dgm:spPr/>
      <dgm:t>
        <a:bodyPr/>
        <a:lstStyle/>
        <a:p>
          <a:endParaRPr lang="ru-RU"/>
        </a:p>
      </dgm:t>
    </dgm:pt>
    <dgm:pt modelId="{02F56004-0C41-114E-A496-14AB4FC658C3}" type="sibTrans" cxnId="{E1556D24-B729-A94C-B9A8-6492F8FB7580}">
      <dgm:prSet/>
      <dgm:spPr>
        <a:noFill/>
        <a:ln w="19050" cap="flat" cmpd="sng" algn="ctr">
          <a:solidFill>
            <a:srgbClr val="6F8297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D359FEBC-FF8F-0C4C-867A-047FFFAF7849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Определение индивидуальных специальных условий проведения к/р 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EB680CCB-B91A-8E44-9414-E3B1DEE28876}" type="parTrans" cxnId="{F032021E-134E-6B42-8F85-78F3AE402AA9}">
      <dgm:prSet/>
      <dgm:spPr/>
      <dgm:t>
        <a:bodyPr/>
        <a:lstStyle/>
        <a:p>
          <a:endParaRPr lang="ru-RU"/>
        </a:p>
      </dgm:t>
    </dgm:pt>
    <dgm:pt modelId="{0C502EFC-6973-534B-88D9-3A4C5D967176}" type="sibTrans" cxnId="{F032021E-134E-6B42-8F85-78F3AE402AA9}">
      <dgm:prSet/>
      <dgm:spPr>
        <a:solidFill>
          <a:srgbClr val="6F8297"/>
        </a:solidFill>
        <a:ln w="19050" cap="flat" cmpd="sng" algn="ctr">
          <a:solidFill>
            <a:srgbClr val="6F8297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789B772E-30A3-8E42-8AF3-06BDF6F02A2E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Отслеживание динамики развития и образовательных результатов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EBE3BD30-E631-3D4C-83CD-7389F2F7306D}" type="parTrans" cxnId="{DF3A507B-28A9-F44A-99D7-CF1190009BB2}">
      <dgm:prSet/>
      <dgm:spPr/>
      <dgm:t>
        <a:bodyPr/>
        <a:lstStyle/>
        <a:p>
          <a:endParaRPr lang="ru-RU"/>
        </a:p>
      </dgm:t>
    </dgm:pt>
    <dgm:pt modelId="{E5D165B2-7A04-8746-B37B-A3678B07904F}" type="sibTrans" cxnId="{DF3A507B-28A9-F44A-99D7-CF1190009BB2}">
      <dgm:prSet/>
      <dgm:spPr>
        <a:solidFill>
          <a:srgbClr val="6F8297"/>
        </a:solidFill>
        <a:ln w="19050">
          <a:solidFill>
            <a:srgbClr val="6F8297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000D193D-115F-CB44-9028-5FE46753DACB}">
      <dgm:prSet phldrT="[Текст]" custT="1"/>
      <dgm:spPr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Индивидуализация специальных образовательных условий</a:t>
          </a:r>
        </a:p>
      </dgm:t>
    </dgm:pt>
    <dgm:pt modelId="{BBE37226-C49D-9A4E-8D02-5CA8C8B3AA1B}" type="parTrans" cxnId="{D2004298-CFF7-DD4F-A796-B69881A72E5A}">
      <dgm:prSet/>
      <dgm:spPr/>
      <dgm:t>
        <a:bodyPr/>
        <a:lstStyle/>
        <a:p>
          <a:endParaRPr lang="ru-RU"/>
        </a:p>
      </dgm:t>
    </dgm:pt>
    <dgm:pt modelId="{054FBD4A-F3FF-0647-B246-1D8CD534D994}" type="sibTrans" cxnId="{D2004298-CFF7-DD4F-A796-B69881A72E5A}">
      <dgm:prSet/>
      <dgm:spPr>
        <a:solidFill>
          <a:srgbClr val="6F8297"/>
        </a:solidFill>
        <a:ln w="19050">
          <a:solidFill>
            <a:srgbClr val="6F8297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250143DD-9FDD-D040-8078-2DAE76715D42}" type="pres">
      <dgm:prSet presAssocID="{AA0AB9D8-679E-4542-A943-A0FC8ED6777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290628-CFB4-174D-8D18-4DB0FC29AF33}" type="pres">
      <dgm:prSet presAssocID="{000D193D-115F-CB44-9028-5FE46753DACB}" presName="node" presStyleLbl="node1" presStyleIdx="0" presStyleCnt="6" custScaleX="331671">
        <dgm:presLayoutVars>
          <dgm:bulletEnabled val="1"/>
        </dgm:presLayoutVars>
      </dgm:prSet>
      <dgm:spPr>
        <a:xfrm>
          <a:off x="3672698" y="1130"/>
          <a:ext cx="4079960" cy="799579"/>
        </a:xfrm>
        <a:prstGeom prst="roundRect">
          <a:avLst/>
        </a:prstGeom>
      </dgm:spPr>
      <dgm:t>
        <a:bodyPr/>
        <a:lstStyle/>
        <a:p>
          <a:endParaRPr lang="ru-RU"/>
        </a:p>
      </dgm:t>
    </dgm:pt>
    <dgm:pt modelId="{8831E58A-DDAC-1241-BF0B-65F11B6862CF}" type="pres">
      <dgm:prSet presAssocID="{000D193D-115F-CB44-9028-5FE46753DACB}" presName="spNode" presStyleCnt="0"/>
      <dgm:spPr/>
    </dgm:pt>
    <dgm:pt modelId="{F54B01D7-2F4C-5D48-A1C8-2776DEB33632}" type="pres">
      <dgm:prSet presAssocID="{054FBD4A-F3FF-0647-B246-1D8CD534D994}" presName="sibTrans" presStyleLbl="sibTrans1D1" presStyleIdx="0" presStyleCnt="6"/>
      <dgm:spPr/>
      <dgm:t>
        <a:bodyPr/>
        <a:lstStyle/>
        <a:p>
          <a:endParaRPr lang="ru-RU"/>
        </a:p>
      </dgm:t>
    </dgm:pt>
    <dgm:pt modelId="{5B71CC3F-2CF4-4145-A3A3-CE717C30ACD0}" type="pres">
      <dgm:prSet presAssocID="{C08B4618-3654-3C48-B228-D492952F5680}" presName="node" presStyleLbl="node1" presStyleIdx="1" presStyleCnt="6" custScaleX="331671" custRadScaleRad="136838" custRadScaleInc="71418">
        <dgm:presLayoutVars>
          <dgm:bulletEnabled val="1"/>
        </dgm:presLayoutVars>
      </dgm:prSet>
      <dgm:spPr>
        <a:xfrm>
          <a:off x="6154756" y="1187000"/>
          <a:ext cx="4079960" cy="799579"/>
        </a:xfrm>
        <a:prstGeom prst="roundRect">
          <a:avLst/>
        </a:prstGeom>
      </dgm:spPr>
      <dgm:t>
        <a:bodyPr/>
        <a:lstStyle/>
        <a:p>
          <a:endParaRPr lang="ru-RU"/>
        </a:p>
      </dgm:t>
    </dgm:pt>
    <dgm:pt modelId="{C217CF98-312F-E940-8043-0CACD5EC9A3A}" type="pres">
      <dgm:prSet presAssocID="{C08B4618-3654-3C48-B228-D492952F5680}" presName="spNode" presStyleCnt="0"/>
      <dgm:spPr/>
    </dgm:pt>
    <dgm:pt modelId="{7CA82F34-CD25-0E44-825D-EF4BA904A8B5}" type="pres">
      <dgm:prSet presAssocID="{EAA9BA72-BD8E-4943-B75D-6834C95A4175}" presName="sibTrans" presStyleLbl="sibTrans1D1" presStyleIdx="1" presStyleCnt="6"/>
      <dgm:spPr/>
      <dgm:t>
        <a:bodyPr/>
        <a:lstStyle/>
        <a:p>
          <a:endParaRPr lang="ru-RU"/>
        </a:p>
      </dgm:t>
    </dgm:pt>
    <dgm:pt modelId="{2820718B-7B4F-5D42-AC9C-28F77DCD3E4A}" type="pres">
      <dgm:prSet presAssocID="{EBD28CB8-5651-2E42-A076-6004E6C4BB71}" presName="node" presStyleLbl="node1" presStyleIdx="2" presStyleCnt="6" custScaleX="331671" custRadScaleRad="137072" custRadScaleInc="-69700">
        <dgm:presLayoutVars>
          <dgm:bulletEnabled val="1"/>
        </dgm:presLayoutVars>
      </dgm:prSet>
      <dgm:spPr>
        <a:xfrm>
          <a:off x="6154760" y="2599976"/>
          <a:ext cx="4079960" cy="799579"/>
        </a:xfrm>
        <a:prstGeom prst="roundRect">
          <a:avLst/>
        </a:prstGeom>
      </dgm:spPr>
      <dgm:t>
        <a:bodyPr/>
        <a:lstStyle/>
        <a:p>
          <a:endParaRPr lang="ru-RU"/>
        </a:p>
      </dgm:t>
    </dgm:pt>
    <dgm:pt modelId="{545B296E-C2CF-FB45-B51B-E5C1910065CA}" type="pres">
      <dgm:prSet presAssocID="{EBD28CB8-5651-2E42-A076-6004E6C4BB71}" presName="spNode" presStyleCnt="0"/>
      <dgm:spPr/>
    </dgm:pt>
    <dgm:pt modelId="{CFF1D08B-FAC4-BE45-B88E-61666389D24E}" type="pres">
      <dgm:prSet presAssocID="{13289AEC-733D-E048-81ED-06B777F3E089}" presName="sibTrans" presStyleLbl="sibTrans1D1" presStyleIdx="2" presStyleCnt="6"/>
      <dgm:spPr/>
      <dgm:t>
        <a:bodyPr/>
        <a:lstStyle/>
        <a:p>
          <a:endParaRPr lang="ru-RU"/>
        </a:p>
      </dgm:t>
    </dgm:pt>
    <dgm:pt modelId="{402702A2-FE53-F344-AFDE-B0FD6EBCB417}" type="pres">
      <dgm:prSet presAssocID="{84451F53-8056-2140-9F53-EE5A0A68B0E8}" presName="node" presStyleLbl="node1" presStyleIdx="3" presStyleCnt="6" custScaleX="331671">
        <dgm:presLayoutVars>
          <dgm:bulletEnabled val="1"/>
        </dgm:presLayoutVars>
      </dgm:prSet>
      <dgm:spPr>
        <a:xfrm>
          <a:off x="3672698" y="3769754"/>
          <a:ext cx="4079960" cy="799579"/>
        </a:xfrm>
        <a:prstGeom prst="roundRect">
          <a:avLst/>
        </a:prstGeom>
      </dgm:spPr>
      <dgm:t>
        <a:bodyPr/>
        <a:lstStyle/>
        <a:p>
          <a:endParaRPr lang="ru-RU"/>
        </a:p>
      </dgm:t>
    </dgm:pt>
    <dgm:pt modelId="{5D5A0E1C-73BD-2449-A076-9C57181B7877}" type="pres">
      <dgm:prSet presAssocID="{84451F53-8056-2140-9F53-EE5A0A68B0E8}" presName="spNode" presStyleCnt="0"/>
      <dgm:spPr/>
    </dgm:pt>
    <dgm:pt modelId="{E6C0784A-34C4-0541-B9FA-259427604960}" type="pres">
      <dgm:prSet presAssocID="{02F56004-0C41-114E-A496-14AB4FC658C3}" presName="sibTrans" presStyleLbl="sibTrans1D1" presStyleIdx="3" presStyleCnt="6"/>
      <dgm:spPr>
        <a:xfrm>
          <a:off x="3249672" y="29060"/>
          <a:ext cx="3768624" cy="3768624"/>
        </a:xfrm>
        <a:custGeom>
          <a:avLst/>
          <a:gdLst/>
          <a:ahLst/>
          <a:cxnLst/>
          <a:rect l="0" t="0" r="0" b="0"/>
          <a:pathLst>
            <a:path>
              <a:moveTo>
                <a:pt x="1552084" y="3739105"/>
              </a:moveTo>
              <a:arcTo wR="1884312" hR="1884312" stAng="6009304" swAng="1650101"/>
            </a:path>
          </a:pathLst>
        </a:custGeom>
      </dgm:spPr>
      <dgm:t>
        <a:bodyPr/>
        <a:lstStyle/>
        <a:p>
          <a:endParaRPr lang="ru-RU"/>
        </a:p>
      </dgm:t>
    </dgm:pt>
    <dgm:pt modelId="{CD88A743-4040-6840-AA8F-B4DDE5850712}" type="pres">
      <dgm:prSet presAssocID="{D359FEBC-FF8F-0C4C-867A-047FFFAF7849}" presName="node" presStyleLbl="node1" presStyleIdx="4" presStyleCnt="6" custScaleX="331671" custRadScaleRad="145095" custRadScaleInc="74250">
        <dgm:presLayoutVars>
          <dgm:bulletEnabled val="1"/>
        </dgm:presLayoutVars>
      </dgm:prSet>
      <dgm:spPr>
        <a:xfrm>
          <a:off x="1033677" y="2599976"/>
          <a:ext cx="4079960" cy="799579"/>
        </a:xfrm>
        <a:prstGeom prst="roundRect">
          <a:avLst/>
        </a:prstGeom>
      </dgm:spPr>
      <dgm:t>
        <a:bodyPr/>
        <a:lstStyle/>
        <a:p>
          <a:endParaRPr lang="ru-RU"/>
        </a:p>
      </dgm:t>
    </dgm:pt>
    <dgm:pt modelId="{76CB40BC-293C-AE40-BD7B-79DE2C9D73A1}" type="pres">
      <dgm:prSet presAssocID="{D359FEBC-FF8F-0C4C-867A-047FFFAF7849}" presName="spNode" presStyleCnt="0"/>
      <dgm:spPr/>
    </dgm:pt>
    <dgm:pt modelId="{ED1553B5-4C9D-1E4F-B10E-ADEF458F80B5}" type="pres">
      <dgm:prSet presAssocID="{0C502EFC-6973-534B-88D9-3A4C5D967176}" presName="sibTrans" presStyleLbl="sibTrans1D1" presStyleIdx="4" presStyleCnt="6"/>
      <dgm:spPr>
        <a:xfrm>
          <a:off x="2972848" y="416101"/>
          <a:ext cx="3768624" cy="3768624"/>
        </a:xfrm>
        <a:custGeom>
          <a:avLst/>
          <a:gdLst/>
          <a:ahLst/>
          <a:cxnLst/>
          <a:rect l="0" t="0" r="0" b="0"/>
          <a:pathLst>
            <a:path>
              <a:moveTo>
                <a:pt x="22998" y="2177817"/>
              </a:moveTo>
              <a:arcTo wR="1884312" hR="1884312" stAng="10262339" swAng="1101701"/>
            </a:path>
          </a:pathLst>
        </a:custGeom>
      </dgm:spPr>
      <dgm:t>
        <a:bodyPr/>
        <a:lstStyle/>
        <a:p>
          <a:endParaRPr lang="ru-RU"/>
        </a:p>
      </dgm:t>
    </dgm:pt>
    <dgm:pt modelId="{337BF5AB-A722-E344-8E6A-6DC7C24F3585}" type="pres">
      <dgm:prSet presAssocID="{789B772E-30A3-8E42-8AF3-06BDF6F02A2E}" presName="node" presStyleLbl="node1" presStyleIdx="5" presStyleCnt="6" custScaleX="331671" custRadScaleRad="144875" custRadScaleInc="-75881">
        <dgm:presLayoutVars>
          <dgm:bulletEnabled val="1"/>
        </dgm:presLayoutVars>
      </dgm:prSet>
      <dgm:spPr>
        <a:xfrm>
          <a:off x="1033659" y="1187005"/>
          <a:ext cx="4079960" cy="799579"/>
        </a:xfrm>
        <a:prstGeom prst="roundRect">
          <a:avLst/>
        </a:prstGeom>
      </dgm:spPr>
      <dgm:t>
        <a:bodyPr/>
        <a:lstStyle/>
        <a:p>
          <a:endParaRPr lang="ru-RU"/>
        </a:p>
      </dgm:t>
    </dgm:pt>
    <dgm:pt modelId="{F0EE4A9A-AC93-7F42-9034-84753DC39235}" type="pres">
      <dgm:prSet presAssocID="{789B772E-30A3-8E42-8AF3-06BDF6F02A2E}" presName="spNode" presStyleCnt="0"/>
      <dgm:spPr/>
    </dgm:pt>
    <dgm:pt modelId="{1BB597F1-D909-594B-9583-5EC7096A66B0}" type="pres">
      <dgm:prSet presAssocID="{E5D165B2-7A04-8746-B37B-A3678B07904F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DF3A507B-28A9-F44A-99D7-CF1190009BB2}" srcId="{AA0AB9D8-679E-4542-A943-A0FC8ED6777E}" destId="{789B772E-30A3-8E42-8AF3-06BDF6F02A2E}" srcOrd="5" destOrd="0" parTransId="{EBE3BD30-E631-3D4C-83CD-7389F2F7306D}" sibTransId="{E5D165B2-7A04-8746-B37B-A3678B07904F}"/>
    <dgm:cxn modelId="{BAD7324E-8A2B-9C4A-9CF7-65918EA7737E}" srcId="{AA0AB9D8-679E-4542-A943-A0FC8ED6777E}" destId="{C08B4618-3654-3C48-B228-D492952F5680}" srcOrd="1" destOrd="0" parTransId="{AB42EE6A-37AB-3A40-8D2C-78AAE3E8067B}" sibTransId="{EAA9BA72-BD8E-4943-B75D-6834C95A4175}"/>
    <dgm:cxn modelId="{6DF6E078-3B1E-B940-9ACC-3BD2B8B92EF1}" srcId="{AA0AB9D8-679E-4542-A943-A0FC8ED6777E}" destId="{EBD28CB8-5651-2E42-A076-6004E6C4BB71}" srcOrd="2" destOrd="0" parTransId="{4F6A0974-05C2-9B44-BFCC-54CD177149D5}" sibTransId="{13289AEC-733D-E048-81ED-06B777F3E089}"/>
    <dgm:cxn modelId="{E094F247-4266-4248-966E-DCF05CE96155}" type="presOf" srcId="{AA0AB9D8-679E-4542-A943-A0FC8ED6777E}" destId="{250143DD-9FDD-D040-8078-2DAE76715D42}" srcOrd="0" destOrd="0" presId="urn:microsoft.com/office/officeart/2005/8/layout/cycle6"/>
    <dgm:cxn modelId="{DA4F465F-E5A0-4B65-926D-234F10423F0F}" type="presOf" srcId="{D359FEBC-FF8F-0C4C-867A-047FFFAF7849}" destId="{CD88A743-4040-6840-AA8F-B4DDE5850712}" srcOrd="0" destOrd="0" presId="urn:microsoft.com/office/officeart/2005/8/layout/cycle6"/>
    <dgm:cxn modelId="{7425447E-787A-4DCF-8D32-EF2A4A1F6C70}" type="presOf" srcId="{C08B4618-3654-3C48-B228-D492952F5680}" destId="{5B71CC3F-2CF4-4145-A3A3-CE717C30ACD0}" srcOrd="0" destOrd="0" presId="urn:microsoft.com/office/officeart/2005/8/layout/cycle6"/>
    <dgm:cxn modelId="{9DEBC026-13C0-428F-B241-9C7CB747E551}" type="presOf" srcId="{84451F53-8056-2140-9F53-EE5A0A68B0E8}" destId="{402702A2-FE53-F344-AFDE-B0FD6EBCB417}" srcOrd="0" destOrd="0" presId="urn:microsoft.com/office/officeart/2005/8/layout/cycle6"/>
    <dgm:cxn modelId="{5D9B207F-96A4-46BD-9FBB-DEC8824B3942}" type="presOf" srcId="{0C502EFC-6973-534B-88D9-3A4C5D967176}" destId="{ED1553B5-4C9D-1E4F-B10E-ADEF458F80B5}" srcOrd="0" destOrd="0" presId="urn:microsoft.com/office/officeart/2005/8/layout/cycle6"/>
    <dgm:cxn modelId="{8BAA36FE-665F-4CB5-88CB-FBE1AD2E060E}" type="presOf" srcId="{789B772E-30A3-8E42-8AF3-06BDF6F02A2E}" destId="{337BF5AB-A722-E344-8E6A-6DC7C24F3585}" srcOrd="0" destOrd="0" presId="urn:microsoft.com/office/officeart/2005/8/layout/cycle6"/>
    <dgm:cxn modelId="{374C519B-77FB-4A24-B2BE-B9A1F92F68A1}" type="presOf" srcId="{054FBD4A-F3FF-0647-B246-1D8CD534D994}" destId="{F54B01D7-2F4C-5D48-A1C8-2776DEB33632}" srcOrd="0" destOrd="0" presId="urn:microsoft.com/office/officeart/2005/8/layout/cycle6"/>
    <dgm:cxn modelId="{7A76BF90-7965-466C-B006-530811EFCEC1}" type="presOf" srcId="{000D193D-115F-CB44-9028-5FE46753DACB}" destId="{D9290628-CFB4-174D-8D18-4DB0FC29AF33}" srcOrd="0" destOrd="0" presId="urn:microsoft.com/office/officeart/2005/8/layout/cycle6"/>
    <dgm:cxn modelId="{E1556D24-B729-A94C-B9A8-6492F8FB7580}" srcId="{AA0AB9D8-679E-4542-A943-A0FC8ED6777E}" destId="{84451F53-8056-2140-9F53-EE5A0A68B0E8}" srcOrd="3" destOrd="0" parTransId="{0EDEDD44-64CD-2E4B-9B5B-99522F06BD38}" sibTransId="{02F56004-0C41-114E-A496-14AB4FC658C3}"/>
    <dgm:cxn modelId="{D2004298-CFF7-DD4F-A796-B69881A72E5A}" srcId="{AA0AB9D8-679E-4542-A943-A0FC8ED6777E}" destId="{000D193D-115F-CB44-9028-5FE46753DACB}" srcOrd="0" destOrd="0" parTransId="{BBE37226-C49D-9A4E-8D02-5CA8C8B3AA1B}" sibTransId="{054FBD4A-F3FF-0647-B246-1D8CD534D994}"/>
    <dgm:cxn modelId="{8B97A5A3-0A60-4B41-982C-CE6A744F40EF}" type="presOf" srcId="{EBD28CB8-5651-2E42-A076-6004E6C4BB71}" destId="{2820718B-7B4F-5D42-AC9C-28F77DCD3E4A}" srcOrd="0" destOrd="0" presId="urn:microsoft.com/office/officeart/2005/8/layout/cycle6"/>
    <dgm:cxn modelId="{E565403C-4820-4451-B242-BD9DD0693130}" type="presOf" srcId="{E5D165B2-7A04-8746-B37B-A3678B07904F}" destId="{1BB597F1-D909-594B-9583-5EC7096A66B0}" srcOrd="0" destOrd="0" presId="urn:microsoft.com/office/officeart/2005/8/layout/cycle6"/>
    <dgm:cxn modelId="{7D825985-1BC0-4955-A494-F68DFF28A39C}" type="presOf" srcId="{13289AEC-733D-E048-81ED-06B777F3E089}" destId="{CFF1D08B-FAC4-BE45-B88E-61666389D24E}" srcOrd="0" destOrd="0" presId="urn:microsoft.com/office/officeart/2005/8/layout/cycle6"/>
    <dgm:cxn modelId="{13D6CCC0-A954-4A90-8643-58EE88AE5C79}" type="presOf" srcId="{02F56004-0C41-114E-A496-14AB4FC658C3}" destId="{E6C0784A-34C4-0541-B9FA-259427604960}" srcOrd="0" destOrd="0" presId="urn:microsoft.com/office/officeart/2005/8/layout/cycle6"/>
    <dgm:cxn modelId="{F032021E-134E-6B42-8F85-78F3AE402AA9}" srcId="{AA0AB9D8-679E-4542-A943-A0FC8ED6777E}" destId="{D359FEBC-FF8F-0C4C-867A-047FFFAF7849}" srcOrd="4" destOrd="0" parTransId="{EB680CCB-B91A-8E44-9414-E3B1DEE28876}" sibTransId="{0C502EFC-6973-534B-88D9-3A4C5D967176}"/>
    <dgm:cxn modelId="{51AB7E64-A615-4E40-AD74-F387DD28F5DF}" type="presOf" srcId="{EAA9BA72-BD8E-4943-B75D-6834C95A4175}" destId="{7CA82F34-CD25-0E44-825D-EF4BA904A8B5}" srcOrd="0" destOrd="0" presId="urn:microsoft.com/office/officeart/2005/8/layout/cycle6"/>
    <dgm:cxn modelId="{C242B1AF-763C-4CD8-9121-C8CADEC51C10}" type="presParOf" srcId="{250143DD-9FDD-D040-8078-2DAE76715D42}" destId="{D9290628-CFB4-174D-8D18-4DB0FC29AF33}" srcOrd="0" destOrd="0" presId="urn:microsoft.com/office/officeart/2005/8/layout/cycle6"/>
    <dgm:cxn modelId="{2527CFB0-5D81-4853-8089-1D026D7500B0}" type="presParOf" srcId="{250143DD-9FDD-D040-8078-2DAE76715D42}" destId="{8831E58A-DDAC-1241-BF0B-65F11B6862CF}" srcOrd="1" destOrd="0" presId="urn:microsoft.com/office/officeart/2005/8/layout/cycle6"/>
    <dgm:cxn modelId="{8683940C-A3FA-4229-B33E-C3BD992DC5E1}" type="presParOf" srcId="{250143DD-9FDD-D040-8078-2DAE76715D42}" destId="{F54B01D7-2F4C-5D48-A1C8-2776DEB33632}" srcOrd="2" destOrd="0" presId="urn:microsoft.com/office/officeart/2005/8/layout/cycle6"/>
    <dgm:cxn modelId="{ECBC6780-C0F6-4A87-A18B-389E584FB286}" type="presParOf" srcId="{250143DD-9FDD-D040-8078-2DAE76715D42}" destId="{5B71CC3F-2CF4-4145-A3A3-CE717C30ACD0}" srcOrd="3" destOrd="0" presId="urn:microsoft.com/office/officeart/2005/8/layout/cycle6"/>
    <dgm:cxn modelId="{728C6C3A-848F-4981-9E5E-009F24F8EF5B}" type="presParOf" srcId="{250143DD-9FDD-D040-8078-2DAE76715D42}" destId="{C217CF98-312F-E940-8043-0CACD5EC9A3A}" srcOrd="4" destOrd="0" presId="urn:microsoft.com/office/officeart/2005/8/layout/cycle6"/>
    <dgm:cxn modelId="{03450ADE-1FC4-4B4C-8DF9-9F9DB7356E40}" type="presParOf" srcId="{250143DD-9FDD-D040-8078-2DAE76715D42}" destId="{7CA82F34-CD25-0E44-825D-EF4BA904A8B5}" srcOrd="5" destOrd="0" presId="urn:microsoft.com/office/officeart/2005/8/layout/cycle6"/>
    <dgm:cxn modelId="{357D3195-1054-4C18-B720-520E90C82618}" type="presParOf" srcId="{250143DD-9FDD-D040-8078-2DAE76715D42}" destId="{2820718B-7B4F-5D42-AC9C-28F77DCD3E4A}" srcOrd="6" destOrd="0" presId="urn:microsoft.com/office/officeart/2005/8/layout/cycle6"/>
    <dgm:cxn modelId="{705B49CE-02F7-41CA-B3FF-743FCAAE0797}" type="presParOf" srcId="{250143DD-9FDD-D040-8078-2DAE76715D42}" destId="{545B296E-C2CF-FB45-B51B-E5C1910065CA}" srcOrd="7" destOrd="0" presId="urn:microsoft.com/office/officeart/2005/8/layout/cycle6"/>
    <dgm:cxn modelId="{D6564051-5C1C-4BC0-A203-FAD15E003CF7}" type="presParOf" srcId="{250143DD-9FDD-D040-8078-2DAE76715D42}" destId="{CFF1D08B-FAC4-BE45-B88E-61666389D24E}" srcOrd="8" destOrd="0" presId="urn:microsoft.com/office/officeart/2005/8/layout/cycle6"/>
    <dgm:cxn modelId="{A34294EE-B007-4502-878A-4E89CA0035B2}" type="presParOf" srcId="{250143DD-9FDD-D040-8078-2DAE76715D42}" destId="{402702A2-FE53-F344-AFDE-B0FD6EBCB417}" srcOrd="9" destOrd="0" presId="urn:microsoft.com/office/officeart/2005/8/layout/cycle6"/>
    <dgm:cxn modelId="{B64AC6F0-27B4-414F-9985-B0588FA4B49E}" type="presParOf" srcId="{250143DD-9FDD-D040-8078-2DAE76715D42}" destId="{5D5A0E1C-73BD-2449-A076-9C57181B7877}" srcOrd="10" destOrd="0" presId="urn:microsoft.com/office/officeart/2005/8/layout/cycle6"/>
    <dgm:cxn modelId="{3AC12FEF-2290-4AD8-ACB1-7EF9C2EE36CD}" type="presParOf" srcId="{250143DD-9FDD-D040-8078-2DAE76715D42}" destId="{E6C0784A-34C4-0541-B9FA-259427604960}" srcOrd="11" destOrd="0" presId="urn:microsoft.com/office/officeart/2005/8/layout/cycle6"/>
    <dgm:cxn modelId="{587A71CA-F330-4C2C-B9B3-FD0950A40DC2}" type="presParOf" srcId="{250143DD-9FDD-D040-8078-2DAE76715D42}" destId="{CD88A743-4040-6840-AA8F-B4DDE5850712}" srcOrd="12" destOrd="0" presId="urn:microsoft.com/office/officeart/2005/8/layout/cycle6"/>
    <dgm:cxn modelId="{C775B047-FB37-4983-A0A4-6A55E8EE84F0}" type="presParOf" srcId="{250143DD-9FDD-D040-8078-2DAE76715D42}" destId="{76CB40BC-293C-AE40-BD7B-79DE2C9D73A1}" srcOrd="13" destOrd="0" presId="urn:microsoft.com/office/officeart/2005/8/layout/cycle6"/>
    <dgm:cxn modelId="{A47D6456-16DC-437D-BEDD-4598ED6CC595}" type="presParOf" srcId="{250143DD-9FDD-D040-8078-2DAE76715D42}" destId="{ED1553B5-4C9D-1E4F-B10E-ADEF458F80B5}" srcOrd="14" destOrd="0" presId="urn:microsoft.com/office/officeart/2005/8/layout/cycle6"/>
    <dgm:cxn modelId="{EF2CE7A8-251D-46AF-8C5D-E9EAFCF05640}" type="presParOf" srcId="{250143DD-9FDD-D040-8078-2DAE76715D42}" destId="{337BF5AB-A722-E344-8E6A-6DC7C24F3585}" srcOrd="15" destOrd="0" presId="urn:microsoft.com/office/officeart/2005/8/layout/cycle6"/>
    <dgm:cxn modelId="{556321CA-85A7-43B7-BFC1-29CA89399323}" type="presParOf" srcId="{250143DD-9FDD-D040-8078-2DAE76715D42}" destId="{F0EE4A9A-AC93-7F42-9034-84753DC39235}" srcOrd="16" destOrd="0" presId="urn:microsoft.com/office/officeart/2005/8/layout/cycle6"/>
    <dgm:cxn modelId="{5755C418-93C5-4AD3-8606-4763B9C1CBCB}" type="presParOf" srcId="{250143DD-9FDD-D040-8078-2DAE76715D42}" destId="{1BB597F1-D909-594B-9583-5EC7096A66B0}" srcOrd="17" destOrd="0" presId="urn:microsoft.com/office/officeart/2005/8/layout/cycle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4CA51-5647-D947-881F-DCDD5D557209}">
      <dsp:nvSpPr>
        <dsp:cNvPr id="0" name=""/>
        <dsp:cNvSpPr/>
      </dsp:nvSpPr>
      <dsp:spPr>
        <a:xfrm>
          <a:off x="3403" y="211489"/>
          <a:ext cx="2700412" cy="162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Обучающиеся с ограниченными возможностями здоровья и (или) инвалидностью</a:t>
          </a:r>
        </a:p>
      </dsp:txBody>
      <dsp:txXfrm>
        <a:off x="3403" y="211489"/>
        <a:ext cx="2700412" cy="1620247"/>
      </dsp:txXfrm>
    </dsp:sp>
    <dsp:sp modelId="{35B04043-6549-0648-9BE3-917FF5F5D428}">
      <dsp:nvSpPr>
        <dsp:cNvPr id="0" name=""/>
        <dsp:cNvSpPr/>
      </dsp:nvSpPr>
      <dsp:spPr>
        <a:xfrm>
          <a:off x="2973857" y="211489"/>
          <a:ext cx="2700412" cy="162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 Обучающиеся, испытывающие трудности в освоении основных общеобразовательных программ, развитии, социальной адаптации</a:t>
          </a:r>
        </a:p>
      </dsp:txBody>
      <dsp:txXfrm>
        <a:off x="2973857" y="211489"/>
        <a:ext cx="2700412" cy="1620247"/>
      </dsp:txXfrm>
    </dsp:sp>
    <dsp:sp modelId="{22DE2EAD-D2A4-7042-A2DE-A63BB5CE8BD2}">
      <dsp:nvSpPr>
        <dsp:cNvPr id="0" name=""/>
        <dsp:cNvSpPr/>
      </dsp:nvSpPr>
      <dsp:spPr>
        <a:xfrm>
          <a:off x="5944311" y="211489"/>
          <a:ext cx="2700412" cy="162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Обучающиеся по индивидуальному учебному плану/учебному расписанию на основании медицинского заключения</a:t>
          </a:r>
        </a:p>
      </dsp:txBody>
      <dsp:txXfrm>
        <a:off x="5944311" y="211489"/>
        <a:ext cx="2700412" cy="1620247"/>
      </dsp:txXfrm>
    </dsp:sp>
    <dsp:sp modelId="{CCAAC824-D0CF-1B4F-A027-F24CF7C3EEB3}">
      <dsp:nvSpPr>
        <dsp:cNvPr id="0" name=""/>
        <dsp:cNvSpPr/>
      </dsp:nvSpPr>
      <dsp:spPr>
        <a:xfrm>
          <a:off x="8914764" y="211489"/>
          <a:ext cx="2700412" cy="162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Дети, находящиеся в трудной жизненной ситуации</a:t>
          </a:r>
        </a:p>
      </dsp:txBody>
      <dsp:txXfrm>
        <a:off x="8914764" y="211489"/>
        <a:ext cx="2700412" cy="1620247"/>
      </dsp:txXfrm>
    </dsp:sp>
    <dsp:sp modelId="{D84B56C7-85D4-8A4E-AFEB-A849E288E251}">
      <dsp:nvSpPr>
        <dsp:cNvPr id="0" name=""/>
        <dsp:cNvSpPr/>
      </dsp:nvSpPr>
      <dsp:spPr>
        <a:xfrm>
          <a:off x="1488630" y="2101778"/>
          <a:ext cx="2700412" cy="162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Дети, находящиеся в социально опасном положении</a:t>
          </a:r>
        </a:p>
      </dsp:txBody>
      <dsp:txXfrm>
        <a:off x="1488630" y="2101778"/>
        <a:ext cx="2700412" cy="1620247"/>
      </dsp:txXfrm>
    </dsp:sp>
    <dsp:sp modelId="{399BDA07-3850-ED4A-A72E-2DE3CAC1E367}">
      <dsp:nvSpPr>
        <dsp:cNvPr id="0" name=""/>
        <dsp:cNvSpPr/>
      </dsp:nvSpPr>
      <dsp:spPr>
        <a:xfrm>
          <a:off x="4459084" y="2101778"/>
          <a:ext cx="2700412" cy="162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Обучающиеся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«групп риска»</a:t>
          </a:r>
        </a:p>
      </dsp:txBody>
      <dsp:txXfrm>
        <a:off x="4459084" y="2101778"/>
        <a:ext cx="2700412" cy="1620247"/>
      </dsp:txXfrm>
    </dsp:sp>
    <dsp:sp modelId="{6C29C2D7-38C4-D745-9E2F-D3BE063AC916}">
      <dsp:nvSpPr>
        <dsp:cNvPr id="0" name=""/>
        <dsp:cNvSpPr/>
      </dsp:nvSpPr>
      <dsp:spPr>
        <a:xfrm>
          <a:off x="7429537" y="2101778"/>
          <a:ext cx="2700412" cy="16202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bg1">
              <a:lumMod val="50000"/>
            </a:schemeClr>
          </a:solidFill>
          <a:prstDash val="sysDash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Высокомотивированные и одаренные обучающиеся</a:t>
          </a:r>
        </a:p>
      </dsp:txBody>
      <dsp:txXfrm>
        <a:off x="7429537" y="2101778"/>
        <a:ext cx="2700412" cy="1620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E30A1-287B-834F-85B3-EA2F66CEA6D1}">
      <dsp:nvSpPr>
        <dsp:cNvPr id="0" name=""/>
        <dsp:cNvSpPr/>
      </dsp:nvSpPr>
      <dsp:spPr>
        <a:xfrm>
          <a:off x="1507" y="0"/>
          <a:ext cx="2021792" cy="1443038"/>
        </a:xfrm>
        <a:prstGeom prst="round2DiagRect">
          <a:avLst/>
        </a:prstGeom>
        <a:solidFill>
          <a:srgbClr val="CCDEF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Запрос от родителя или педагога</a:t>
          </a:r>
        </a:p>
      </dsp:txBody>
      <dsp:txXfrm>
        <a:off x="71950" y="70443"/>
        <a:ext cx="1880906" cy="1302152"/>
      </dsp:txXfrm>
    </dsp:sp>
    <dsp:sp modelId="{7BC5C874-0290-E743-93AB-DD96190906FE}">
      <dsp:nvSpPr>
        <dsp:cNvPr id="0" name=""/>
        <dsp:cNvSpPr/>
      </dsp:nvSpPr>
      <dsp:spPr>
        <a:xfrm>
          <a:off x="2362961" y="0"/>
          <a:ext cx="2021792" cy="1443038"/>
        </a:xfrm>
        <a:prstGeom prst="round2DiagRect">
          <a:avLst/>
        </a:prstGeom>
        <a:solidFill>
          <a:srgbClr val="CCDEF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Заявление (согласие) от родителя </a:t>
          </a:r>
        </a:p>
      </dsp:txBody>
      <dsp:txXfrm>
        <a:off x="2433404" y="70443"/>
        <a:ext cx="1880906" cy="13021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056CE-074D-B646-AC6D-365CDBCC8EE5}">
      <dsp:nvSpPr>
        <dsp:cNvPr id="0" name=""/>
        <dsp:cNvSpPr/>
      </dsp:nvSpPr>
      <dsp:spPr>
        <a:xfrm>
          <a:off x="1557" y="0"/>
          <a:ext cx="2088533" cy="752098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Шаг №1</a:t>
          </a:r>
        </a:p>
      </dsp:txBody>
      <dsp:txXfrm>
        <a:off x="23585" y="22028"/>
        <a:ext cx="2044477" cy="708042"/>
      </dsp:txXfrm>
    </dsp:sp>
    <dsp:sp modelId="{1CBA88F0-E24F-7C49-B88E-1973F118582D}">
      <dsp:nvSpPr>
        <dsp:cNvPr id="0" name=""/>
        <dsp:cNvSpPr/>
      </dsp:nvSpPr>
      <dsp:spPr>
        <a:xfrm>
          <a:off x="2440964" y="0"/>
          <a:ext cx="2088533" cy="752098"/>
        </a:xfrm>
        <a:prstGeom prst="roundRect">
          <a:avLst>
            <a:gd name="adj" fmla="val 10000"/>
          </a:avLst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Шаг №2</a:t>
          </a:r>
        </a:p>
      </dsp:txBody>
      <dsp:txXfrm>
        <a:off x="2462992" y="22028"/>
        <a:ext cx="2044477" cy="7080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373C7-AEF8-AE48-A1CB-000D3165D1B8}">
      <dsp:nvSpPr>
        <dsp:cNvPr id="0" name=""/>
        <dsp:cNvSpPr/>
      </dsp:nvSpPr>
      <dsp:spPr>
        <a:xfrm>
          <a:off x="1515" y="99150"/>
          <a:ext cx="4019989" cy="1607995"/>
        </a:xfrm>
        <a:prstGeom prst="chevron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Предоставление непрерывной комплексной помощи детям с ОВЗ</a:t>
          </a:r>
        </a:p>
      </dsp:txBody>
      <dsp:txXfrm>
        <a:off x="805513" y="99150"/>
        <a:ext cx="2411994" cy="1607995"/>
      </dsp:txXfrm>
    </dsp:sp>
    <dsp:sp modelId="{70D96EF8-3DD9-D345-9804-2329B5A1D32E}">
      <dsp:nvSpPr>
        <dsp:cNvPr id="0" name=""/>
        <dsp:cNvSpPr/>
      </dsp:nvSpPr>
      <dsp:spPr>
        <a:xfrm>
          <a:off x="3619505" y="99150"/>
          <a:ext cx="4710100" cy="1607995"/>
        </a:xfrm>
        <a:prstGeom prst="chevron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/>
            <a:t>Развитие социальной и коммуникативной компетентности для успешной социализации ребенка с ОВЗ</a:t>
          </a:r>
        </a:p>
      </dsp:txBody>
      <dsp:txXfrm>
        <a:off x="4423503" y="99150"/>
        <a:ext cx="3102105" cy="1607995"/>
      </dsp:txXfrm>
    </dsp:sp>
    <dsp:sp modelId="{AC6C3FB0-BED8-4F45-A279-82788702BC94}">
      <dsp:nvSpPr>
        <dsp:cNvPr id="0" name=""/>
        <dsp:cNvSpPr/>
      </dsp:nvSpPr>
      <dsp:spPr>
        <a:xfrm>
          <a:off x="7927607" y="99150"/>
          <a:ext cx="4019989" cy="1607995"/>
        </a:xfrm>
        <a:prstGeom prst="chevron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/>
            <a:t>Принятие ребенка с ОВЗ как равного всеми участниками </a:t>
          </a:r>
          <a:r>
            <a:rPr lang="ru-RU" sz="20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образовательных</a:t>
          </a:r>
          <a:r>
            <a:rPr lang="ru-RU" sz="2000" b="0" kern="1200" dirty="0"/>
            <a:t> отношений</a:t>
          </a:r>
        </a:p>
      </dsp:txBody>
      <dsp:txXfrm>
        <a:off x="8731605" y="99150"/>
        <a:ext cx="2411994" cy="16079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BE49D-B4E4-214F-B87A-83D6B5E4988A}">
      <dsp:nvSpPr>
        <dsp:cNvPr id="0" name=""/>
        <dsp:cNvSpPr/>
      </dsp:nvSpPr>
      <dsp:spPr>
        <a:xfrm>
          <a:off x="3404" y="608903"/>
          <a:ext cx="2700642" cy="1620385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Анализ заключения ЦПМПК г. Москвы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3404" y="608903"/>
        <a:ext cx="2700642" cy="1620385"/>
      </dsp:txXfrm>
    </dsp:sp>
    <dsp:sp modelId="{50FD5A16-2899-BC46-AD7E-F42E50E04C7F}">
      <dsp:nvSpPr>
        <dsp:cNvPr id="0" name=""/>
        <dsp:cNvSpPr/>
      </dsp:nvSpPr>
      <dsp:spPr>
        <a:xfrm>
          <a:off x="2974110" y="608903"/>
          <a:ext cx="2700642" cy="1620385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Анализ ресурсной базы Школы, определение специалистов сопровождения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2974110" y="608903"/>
        <a:ext cx="2700642" cy="1620385"/>
      </dsp:txXfrm>
    </dsp:sp>
    <dsp:sp modelId="{1DCC89AC-56E8-7946-BEAB-8B9205EA62D9}">
      <dsp:nvSpPr>
        <dsp:cNvPr id="0" name=""/>
        <dsp:cNvSpPr/>
      </dsp:nvSpPr>
      <dsp:spPr>
        <a:xfrm>
          <a:off x="5944817" y="608903"/>
          <a:ext cx="2700642" cy="1620385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Проектирование Адаптированной основной общеобразовательной программы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5944817" y="608903"/>
        <a:ext cx="2700642" cy="1620385"/>
      </dsp:txXfrm>
    </dsp:sp>
    <dsp:sp modelId="{D38812A7-2AD4-9E4F-923D-B94C06AB904F}">
      <dsp:nvSpPr>
        <dsp:cNvPr id="0" name=""/>
        <dsp:cNvSpPr/>
      </dsp:nvSpPr>
      <dsp:spPr>
        <a:xfrm>
          <a:off x="8915524" y="608903"/>
          <a:ext cx="2700642" cy="1620385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Комплексная диагностика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8915524" y="608903"/>
        <a:ext cx="2700642" cy="1620385"/>
      </dsp:txXfrm>
    </dsp:sp>
    <dsp:sp modelId="{C905EA5B-4969-0142-9100-3317BCA4366F}">
      <dsp:nvSpPr>
        <dsp:cNvPr id="0" name=""/>
        <dsp:cNvSpPr/>
      </dsp:nvSpPr>
      <dsp:spPr>
        <a:xfrm>
          <a:off x="1488757" y="2499353"/>
          <a:ext cx="2700642" cy="1620385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Проектирование индивидуального образовательного маршрута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1488757" y="2499353"/>
        <a:ext cx="2700642" cy="1620385"/>
      </dsp:txXfrm>
    </dsp:sp>
    <dsp:sp modelId="{A932AFE4-185B-284F-A441-2EE1DFECAF47}">
      <dsp:nvSpPr>
        <dsp:cNvPr id="0" name=""/>
        <dsp:cNvSpPr/>
      </dsp:nvSpPr>
      <dsp:spPr>
        <a:xfrm>
          <a:off x="4459464" y="2499353"/>
          <a:ext cx="2700642" cy="1620385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Обеспечение специальных образовательных условий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4459464" y="2499353"/>
        <a:ext cx="2700642" cy="1620385"/>
      </dsp:txXfrm>
    </dsp:sp>
    <dsp:sp modelId="{A6D05D7A-C86D-B54C-BCB8-2EC67A48E287}">
      <dsp:nvSpPr>
        <dsp:cNvPr id="0" name=""/>
        <dsp:cNvSpPr/>
      </dsp:nvSpPr>
      <dsp:spPr>
        <a:xfrm>
          <a:off x="7430170" y="2499353"/>
          <a:ext cx="2700642" cy="1620385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Мониторинг достаточности специальных образовательных условий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7430170" y="2499353"/>
        <a:ext cx="2700642" cy="16203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90628-CFB4-174D-8D18-4DB0FC29AF33}">
      <dsp:nvSpPr>
        <dsp:cNvPr id="0" name=""/>
        <dsp:cNvSpPr/>
      </dsp:nvSpPr>
      <dsp:spPr>
        <a:xfrm>
          <a:off x="3786433" y="709"/>
          <a:ext cx="3931011" cy="770389"/>
        </a:xfrm>
        <a:prstGeom prst="round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Индивидуализация специальных образовательных условий</a:t>
          </a:r>
        </a:p>
      </dsp:txBody>
      <dsp:txXfrm>
        <a:off x="3824040" y="38316"/>
        <a:ext cx="3855797" cy="695175"/>
      </dsp:txXfrm>
    </dsp:sp>
    <dsp:sp modelId="{F54B01D7-2F4C-5D48-A1C8-2776DEB33632}">
      <dsp:nvSpPr>
        <dsp:cNvPr id="0" name=""/>
        <dsp:cNvSpPr/>
      </dsp:nvSpPr>
      <dsp:spPr>
        <a:xfrm>
          <a:off x="4371282" y="732918"/>
          <a:ext cx="3632825" cy="3632825"/>
        </a:xfrm>
        <a:custGeom>
          <a:avLst/>
          <a:gdLst/>
          <a:ahLst/>
          <a:cxnLst/>
          <a:rect l="0" t="0" r="0" b="0"/>
          <a:pathLst>
            <a:path>
              <a:moveTo>
                <a:pt x="2195339" y="39964"/>
              </a:moveTo>
              <a:arcTo wR="1816412" hR="1816412" stAng="16922463" swAng="1619563"/>
            </a:path>
          </a:pathLst>
        </a:custGeom>
        <a:noFill/>
        <a:ln w="19050" cap="flat" cmpd="sng" algn="ctr">
          <a:solidFill>
            <a:srgbClr val="6F8297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71CC3F-2CF4-4145-A3A3-CE717C30ACD0}">
      <dsp:nvSpPr>
        <dsp:cNvPr id="0" name=""/>
        <dsp:cNvSpPr/>
      </dsp:nvSpPr>
      <dsp:spPr>
        <a:xfrm>
          <a:off x="6179053" y="1143848"/>
          <a:ext cx="3931011" cy="770389"/>
        </a:xfrm>
        <a:prstGeom prst="round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Определение объема и формы коррекционных занятий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6216660" y="1181455"/>
        <a:ext cx="3855797" cy="695175"/>
      </dsp:txXfrm>
    </dsp:sp>
    <dsp:sp modelId="{7CA82F34-CD25-0E44-825D-EF4BA904A8B5}">
      <dsp:nvSpPr>
        <dsp:cNvPr id="0" name=""/>
        <dsp:cNvSpPr/>
      </dsp:nvSpPr>
      <dsp:spPr>
        <a:xfrm>
          <a:off x="4613385" y="400999"/>
          <a:ext cx="3632825" cy="3632825"/>
        </a:xfrm>
        <a:custGeom>
          <a:avLst/>
          <a:gdLst/>
          <a:ahLst/>
          <a:cxnLst/>
          <a:rect l="0" t="0" r="0" b="0"/>
          <a:pathLst>
            <a:path>
              <a:moveTo>
                <a:pt x="3608324" y="1519074"/>
              </a:moveTo>
              <a:arcTo wR="1816412" hR="1816412" stAng="21034712" swAng="1102421"/>
            </a:path>
          </a:pathLst>
        </a:custGeom>
        <a:noFill/>
        <a:ln w="19050" cap="flat" cmpd="sng" algn="ctr">
          <a:solidFill>
            <a:srgbClr val="6F8297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20718B-7B4F-5D42-AC9C-28F77DCD3E4A}">
      <dsp:nvSpPr>
        <dsp:cNvPr id="0" name=""/>
        <dsp:cNvSpPr/>
      </dsp:nvSpPr>
      <dsp:spPr>
        <a:xfrm>
          <a:off x="6179056" y="2505908"/>
          <a:ext cx="3931011" cy="770389"/>
        </a:xfrm>
        <a:prstGeom prst="round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Уточнение содержания коррекционной помощи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6216663" y="2543515"/>
        <a:ext cx="3855797" cy="695175"/>
      </dsp:txXfrm>
    </dsp:sp>
    <dsp:sp modelId="{CFF1D08B-FAC4-BE45-B88E-61666389D24E}">
      <dsp:nvSpPr>
        <dsp:cNvPr id="0" name=""/>
        <dsp:cNvSpPr/>
      </dsp:nvSpPr>
      <dsp:spPr>
        <a:xfrm>
          <a:off x="4378348" y="39733"/>
          <a:ext cx="3632825" cy="3632825"/>
        </a:xfrm>
        <a:custGeom>
          <a:avLst/>
          <a:gdLst/>
          <a:ahLst/>
          <a:cxnLst/>
          <a:rect l="0" t="0" r="0" b="0"/>
          <a:pathLst>
            <a:path>
              <a:moveTo>
                <a:pt x="2942336" y="3241773"/>
              </a:moveTo>
              <a:arcTo wR="1816412" hR="1816412" stAng="3101642" swAng="1568615"/>
            </a:path>
          </a:pathLst>
        </a:custGeom>
        <a:noFill/>
        <a:ln w="19050" cap="flat" cmpd="sng" algn="ctr">
          <a:solidFill>
            <a:srgbClr val="6F8297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702A2-FE53-F344-AFDE-B0FD6EBCB417}">
      <dsp:nvSpPr>
        <dsp:cNvPr id="0" name=""/>
        <dsp:cNvSpPr/>
      </dsp:nvSpPr>
      <dsp:spPr>
        <a:xfrm>
          <a:off x="3786433" y="3633535"/>
          <a:ext cx="3931011" cy="770389"/>
        </a:xfrm>
        <a:prstGeom prst="round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Проектирование коррекционно-образовательного пространства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3824040" y="3671142"/>
        <a:ext cx="3855797" cy="695175"/>
      </dsp:txXfrm>
    </dsp:sp>
    <dsp:sp modelId="{E6C0784A-34C4-0541-B9FA-259427604960}">
      <dsp:nvSpPr>
        <dsp:cNvPr id="0" name=""/>
        <dsp:cNvSpPr/>
      </dsp:nvSpPr>
      <dsp:spPr>
        <a:xfrm>
          <a:off x="3377637" y="27551"/>
          <a:ext cx="3632825" cy="3632825"/>
        </a:xfrm>
        <a:custGeom>
          <a:avLst/>
          <a:gdLst/>
          <a:ahLst/>
          <a:cxnLst/>
          <a:rect l="0" t="0" r="0" b="0"/>
          <a:pathLst>
            <a:path>
              <a:moveTo>
                <a:pt x="1552084" y="3739105"/>
              </a:moveTo>
              <a:arcTo wR="1884312" hR="1884312" stAng="6009304" swAng="1650101"/>
            </a:path>
          </a:pathLst>
        </a:custGeom>
        <a:noFill/>
        <a:ln w="19050" cap="flat" cmpd="sng" algn="ctr">
          <a:solidFill>
            <a:srgbClr val="6F8297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8A743-4040-6840-AA8F-B4DDE5850712}">
      <dsp:nvSpPr>
        <dsp:cNvPr id="0" name=""/>
        <dsp:cNvSpPr/>
      </dsp:nvSpPr>
      <dsp:spPr>
        <a:xfrm>
          <a:off x="1242507" y="2505909"/>
          <a:ext cx="3931011" cy="770389"/>
        </a:xfrm>
        <a:prstGeom prst="round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Определение индивидуальных специальных условий проведения к/р 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1280114" y="2543516"/>
        <a:ext cx="3855797" cy="695175"/>
      </dsp:txXfrm>
    </dsp:sp>
    <dsp:sp modelId="{ED1553B5-4C9D-1E4F-B10E-ADEF458F80B5}">
      <dsp:nvSpPr>
        <dsp:cNvPr id="0" name=""/>
        <dsp:cNvSpPr/>
      </dsp:nvSpPr>
      <dsp:spPr>
        <a:xfrm>
          <a:off x="3110826" y="400530"/>
          <a:ext cx="3632825" cy="3632825"/>
        </a:xfrm>
        <a:custGeom>
          <a:avLst/>
          <a:gdLst/>
          <a:ahLst/>
          <a:cxnLst/>
          <a:rect l="0" t="0" r="0" b="0"/>
          <a:pathLst>
            <a:path>
              <a:moveTo>
                <a:pt x="22998" y="2177817"/>
              </a:moveTo>
              <a:arcTo wR="1884312" hR="1884312" stAng="10262339" swAng="1101701"/>
            </a:path>
          </a:pathLst>
        </a:custGeom>
        <a:noFill/>
        <a:ln w="19050" cap="flat" cmpd="sng" algn="ctr">
          <a:solidFill>
            <a:srgbClr val="6F8297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7BF5AB-A722-E344-8E6A-6DC7C24F3585}">
      <dsp:nvSpPr>
        <dsp:cNvPr id="0" name=""/>
        <dsp:cNvSpPr/>
      </dsp:nvSpPr>
      <dsp:spPr>
        <a:xfrm>
          <a:off x="1242490" y="1143853"/>
          <a:ext cx="3931011" cy="770389"/>
        </a:xfrm>
        <a:prstGeom prst="round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28575" cap="flat" cmpd="sng" algn="ctr">
          <a:solidFill>
            <a:prstClr val="white">
              <a:lumMod val="50000"/>
            </a:prstClr>
          </a:solidFill>
          <a:prstDash val="sysDash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Отслеживание динамики развития и образовательных результатов</a:t>
          </a:r>
          <a:endParaRPr lang="en-US" sz="2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1280097" y="1181460"/>
        <a:ext cx="3855797" cy="695175"/>
      </dsp:txXfrm>
    </dsp:sp>
    <dsp:sp modelId="{1BB597F1-D909-594B-9583-5EC7096A66B0}">
      <dsp:nvSpPr>
        <dsp:cNvPr id="0" name=""/>
        <dsp:cNvSpPr/>
      </dsp:nvSpPr>
      <dsp:spPr>
        <a:xfrm>
          <a:off x="3384357" y="745131"/>
          <a:ext cx="3632825" cy="3632825"/>
        </a:xfrm>
        <a:custGeom>
          <a:avLst/>
          <a:gdLst/>
          <a:ahLst/>
          <a:cxnLst/>
          <a:rect l="0" t="0" r="0" b="0"/>
          <a:pathLst>
            <a:path>
              <a:moveTo>
                <a:pt x="687960" y="393053"/>
              </a:moveTo>
              <a:arcTo wR="1816412" hR="1816412" stAng="13895537" swAng="1705263"/>
            </a:path>
          </a:pathLst>
        </a:custGeom>
        <a:noFill/>
        <a:ln w="19050" cap="flat" cmpd="sng" algn="ctr">
          <a:solidFill>
            <a:srgbClr val="6F8297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A5E34-3C2C-41FD-8301-4E28972D95F5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2ACBA-BB07-485B-844A-479DD90ABA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6297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930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8656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77875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5692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2074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6843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772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5683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694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246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998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2838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4274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3432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49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D22A7-7F2E-41D8-ADFF-5BBA6530DB1A}" type="datetimeFigureOut">
              <a:rPr lang="ru-RU" smtClean="0"/>
              <a:pPr/>
              <a:t>08.11.2023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117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s://learningapps.org/display?v=pju964ypn23" TargetMode="Externa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learningapps.org/display?v=pxrznbgs523" TargetMode="Externa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12" Type="http://schemas.microsoft.com/office/2007/relationships/diagramDrawing" Target="../diagrams/drawing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learningapps.org/display?v=po11keam523" TargetMode="Externa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s://learningapps.org/display?v=ps14776q523" TargetMode="Externa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microsoft.com/office/2007/relationships/diagramDrawing" Target="../diagrams/drawing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diagramData" Target="../diagrams/data6.xm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s://learningapps.org/display?v=pa99gqeuj23" TargetMode="Externa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s://learningapps.org/display?v=pauk3bgrc23" TargetMode="Externa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tel:+74996195854" TargetMode="External"/><Relationship Id="rId7" Type="http://schemas.openxmlformats.org/officeDocument/2006/relationships/hyperlink" Target="mailto:info.cpmpk@mcko.r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hyperlink" Target="mailto:1862@edu.mos.ru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026BBD-B757-550A-95FF-9CA2F7F7A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600" dirty="0"/>
              <a:t>Роль психолого-педагогического консилиума в организации специальных условий обучения ребенка с ОВЗ</a:t>
            </a: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608083" y="4248807"/>
            <a:ext cx="8534400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/>
              <a:t>Педагог - психолог</a:t>
            </a:r>
          </a:p>
          <a:p>
            <a:pPr algn="r"/>
            <a:r>
              <a:rPr lang="ru-RU" dirty="0"/>
              <a:t>Девяткина Полина Сергеевна</a:t>
            </a:r>
          </a:p>
          <a:p>
            <a:pPr algn="r"/>
            <a:r>
              <a:rPr lang="ru-RU" dirty="0"/>
              <a:t>Учитель – дефектолог</a:t>
            </a:r>
          </a:p>
          <a:p>
            <a:pPr algn="r"/>
            <a:r>
              <a:rPr lang="ru-RU" dirty="0"/>
              <a:t>Зыбарева Наталья Николаевна</a:t>
            </a:r>
          </a:p>
        </p:txBody>
      </p:sp>
      <p:pic>
        <p:nvPicPr>
          <p:cNvPr id="7" name="Picture 2" descr="https://sch1862u.mskobr.ru/attach_files/logo/1607413406png_250_1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717" y="0"/>
            <a:ext cx="1928203" cy="10412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97573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259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026BBD-B757-550A-95FF-9CA2F7F7A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4191" y="2356826"/>
            <a:ext cx="9416359" cy="1032759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400" dirty="0"/>
              <a:t>Комиссия или консилиум?</a:t>
            </a:r>
          </a:p>
        </p:txBody>
      </p:sp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49D365FF-C55D-6330-A936-7BC17BAF3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558" y="1069657"/>
            <a:ext cx="10515600" cy="920750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400" dirty="0"/>
              <a:t>Комиссия или консилиум?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343C5A5C-F24F-7ECC-F52E-276003B9D570}"/>
              </a:ext>
            </a:extLst>
          </p:cNvPr>
          <p:cNvSpPr txBox="1">
            <a:spLocks/>
          </p:cNvSpPr>
          <p:nvPr/>
        </p:nvSpPr>
        <p:spPr>
          <a:xfrm>
            <a:off x="312758" y="2652284"/>
            <a:ext cx="5728648" cy="3815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latin typeface="Calibri" panose="020F0502020204030204"/>
              </a:rPr>
              <a:t>Разрабатывает рекомендации по созданию условий для получения ранней комплексной помощи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latin typeface="Calibri" panose="020F0502020204030204"/>
              </a:rPr>
              <a:t>Разрабатывает рекомендации по созданию специальных условий для получения образования обучающимися с ОВЗ, инвалидностью (общее образование, профессиональное образование и обучение, дополнительное образование)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latin typeface="Calibri" panose="020F0502020204030204"/>
              </a:rPr>
              <a:t>Разрабатывает рекомендации по созданию специальных условий при проведении ГИА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Проводится </a:t>
            </a:r>
            <a:r>
              <a:rPr lang="ru-RU" sz="2200" u="sng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только в присутствии</a:t>
            </a:r>
            <a:r>
              <a:rPr lang="ru-RU" sz="2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 ребенка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Необходимо медицинское заключение</a:t>
            </a:r>
          </a:p>
          <a:p>
            <a:pPr marL="0" indent="0" algn="ctr">
              <a:buNone/>
            </a:pPr>
            <a:endParaRPr lang="ru-RU" sz="2200" dirty="0"/>
          </a:p>
        </p:txBody>
      </p:sp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C5DA8C3A-D4EF-05F0-131B-FEFFCDB66E6C}"/>
              </a:ext>
            </a:extLst>
          </p:cNvPr>
          <p:cNvSpPr txBox="1">
            <a:spLocks/>
          </p:cNvSpPr>
          <p:nvPr/>
        </p:nvSpPr>
        <p:spPr>
          <a:xfrm>
            <a:off x="332105" y="1857732"/>
            <a:ext cx="5622740" cy="67732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Центральная психолого-медико-педагогическая комиссия города Москвы (ЦПМП</a:t>
            </a:r>
            <a:r>
              <a:rPr lang="ru-RU" sz="2400" u="sng" dirty="0"/>
              <a:t>К</a:t>
            </a:r>
            <a:r>
              <a:rPr lang="ru-RU" sz="2400" dirty="0"/>
              <a:t> г. Москвы)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7D3DB2C0-CE37-0796-F341-A74FBA51C93A}"/>
              </a:ext>
            </a:extLst>
          </p:cNvPr>
          <p:cNvSpPr txBox="1">
            <a:spLocks/>
          </p:cNvSpPr>
          <p:nvPr/>
        </p:nvSpPr>
        <p:spPr>
          <a:xfrm>
            <a:off x="6219638" y="1841652"/>
            <a:ext cx="5622740" cy="67732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/>
              <a:t>Психолого-педагогический консилиум в Школе (</a:t>
            </a:r>
            <a:r>
              <a:rPr lang="ru-RU" sz="2000" dirty="0" err="1"/>
              <a:t>ПП</a:t>
            </a:r>
            <a:r>
              <a:rPr lang="ru-RU" sz="2000" u="sng" dirty="0" err="1"/>
              <a:t>к</a:t>
            </a:r>
            <a:r>
              <a:rPr lang="ru-RU" sz="2000" dirty="0"/>
              <a:t>)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C2E76666-A251-B297-27EA-237609966B94}"/>
              </a:ext>
            </a:extLst>
          </p:cNvPr>
          <p:cNvSpPr txBox="1">
            <a:spLocks/>
          </p:cNvSpPr>
          <p:nvPr/>
        </p:nvSpPr>
        <p:spPr>
          <a:xfrm>
            <a:off x="6219638" y="2652284"/>
            <a:ext cx="5728648" cy="3023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Выявляет трудности в освоении образовательных программ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Выявляет особенности в развитии, социальной адаптации и поведении обучающихся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Осуществляет организацию психолого-педагогической помощи обучающимся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2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Может проводится как очно, так и заочно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</p:spTree>
    <p:extLst>
      <p:ext uri="{BB962C8B-B14F-4D97-AF65-F5344CB8AC3E}">
        <p14:creationId xmlns="" xmlns:p14="http://schemas.microsoft.com/office/powerpoint/2010/main" val="42142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D4FC739E-7CB9-7492-D7F3-CD2AAF819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371" y="4134497"/>
            <a:ext cx="1689100" cy="20574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2952780C-203A-F217-A6AF-D65DAE2A7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732" y="1000157"/>
            <a:ext cx="10515600" cy="927189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400" dirty="0"/>
              <a:t>Нормативные документы</a:t>
            </a:r>
          </a:p>
        </p:txBody>
      </p:sp>
      <p:pic>
        <p:nvPicPr>
          <p:cNvPr id="28" name="Рисунок 27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7959A3DC-6312-BEFF-5C55-B05CFA2CF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576241" cy="8513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0FBE84C-75A9-AD0D-4ACC-9CE9A97F5C63}"/>
              </a:ext>
            </a:extLst>
          </p:cNvPr>
          <p:cNvSpPr txBox="1"/>
          <p:nvPr/>
        </p:nvSpPr>
        <p:spPr>
          <a:xfrm>
            <a:off x="1561767" y="2451526"/>
            <a:ext cx="39760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Приказ Минобрнауки России от 20.09.2013 </a:t>
            </a:r>
            <a:r>
              <a:rPr lang="ru-RU" sz="1600" dirty="0" err="1"/>
              <a:t>N</a:t>
            </a:r>
            <a:r>
              <a:rPr lang="ru-RU" sz="1600" dirty="0"/>
              <a:t> 1082 «Об утверждении Положения о психолого-медико-педагогической комиссии»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55904149-F7E1-AB23-2CEA-0D50DDCCC763}"/>
              </a:ext>
            </a:extLst>
          </p:cNvPr>
          <p:cNvSpPr txBox="1">
            <a:spLocks/>
          </p:cNvSpPr>
          <p:nvPr/>
        </p:nvSpPr>
        <p:spPr>
          <a:xfrm>
            <a:off x="216880" y="1857732"/>
            <a:ext cx="11728193" cy="47575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600" dirty="0"/>
              <a:t>Центральна психолого-медико-педагогическая комиссия</a:t>
            </a:r>
            <a:r>
              <a:rPr lang="en-US" sz="2600" dirty="0"/>
              <a:t> </a:t>
            </a:r>
            <a:r>
              <a:rPr lang="ru-RU" sz="2600" dirty="0"/>
              <a:t>города Москвы (ЦПМП</a:t>
            </a:r>
            <a:r>
              <a:rPr lang="ru-RU" sz="2600" u="sng" dirty="0"/>
              <a:t>К</a:t>
            </a:r>
            <a:r>
              <a:rPr lang="ru-RU" sz="2600" dirty="0"/>
              <a:t> г. Москвы</a:t>
            </a:r>
            <a:r>
              <a:rPr lang="ru-RU" sz="2400" dirty="0"/>
              <a:t>)</a:t>
            </a:r>
          </a:p>
        </p:txBody>
      </p:sp>
      <p:pic>
        <p:nvPicPr>
          <p:cNvPr id="15" name="Picture 2" descr="http://qrcoder.ru/code/?https%3A%2F%2F1517.mskobr.ru%2Fattach_files%2Fupload_users_files%2F11%29%2520%2520Prikaz_MOiN_RF_ot_20.09.2013_N_1082_Ob_utverzhdenii_Polozheniya_PMPK.pdf&amp;4&amp;0">
            <a:extLst>
              <a:ext uri="{FF2B5EF4-FFF2-40B4-BE49-F238E27FC236}">
                <a16:creationId xmlns="" xmlns:a16="http://schemas.microsoft.com/office/drawing/2014/main" id="{2356A032-1FCA-F655-699A-FCE9172F1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65" y="2375986"/>
            <a:ext cx="1178102" cy="117810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qrcoder.ru/code/?https%3A%2F%2Fwww.mos.ru%2Fdonm%2Fdocuments%2Fnormativnye-pravovye-akty%2Fview%2F260690220%2F&amp;4&amp;0">
            <a:extLst>
              <a:ext uri="{FF2B5EF4-FFF2-40B4-BE49-F238E27FC236}">
                <a16:creationId xmlns="" xmlns:a16="http://schemas.microsoft.com/office/drawing/2014/main" id="{D8BE0964-C447-3D5D-E6EB-6EE72FA78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726" y="2370896"/>
            <a:ext cx="1178102" cy="11781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Объект 2">
            <a:extLst>
              <a:ext uri="{FF2B5EF4-FFF2-40B4-BE49-F238E27FC236}">
                <a16:creationId xmlns="" xmlns:a16="http://schemas.microsoft.com/office/drawing/2014/main" id="{2651113D-A81B-DAAD-6E65-609F59B3BF4A}"/>
              </a:ext>
            </a:extLst>
          </p:cNvPr>
          <p:cNvSpPr txBox="1">
            <a:spLocks/>
          </p:cNvSpPr>
          <p:nvPr/>
        </p:nvSpPr>
        <p:spPr>
          <a:xfrm>
            <a:off x="216880" y="3596977"/>
            <a:ext cx="11728193" cy="47575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lnSpc>
                <a:spcPct val="90000"/>
              </a:lnSpc>
              <a:spcBef>
                <a:spcPct val="0"/>
              </a:spcBef>
              <a:buNone/>
              <a:defRPr sz="2400">
                <a:latin typeface="+mj-lt"/>
                <a:ea typeface="+mj-ea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200" dirty="0"/>
              <a:t>Психолого-педагогический консилиум в Школе (</a:t>
            </a:r>
            <a:r>
              <a:rPr lang="ru-RU" sz="2200" dirty="0" err="1"/>
              <a:t>ППк</a:t>
            </a:r>
            <a:r>
              <a:rPr lang="ru-RU" sz="2200" dirty="0"/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4AD2FEB-D886-75EA-2746-F5EF76A20C4D}"/>
              </a:ext>
            </a:extLst>
          </p:cNvPr>
          <p:cNvSpPr txBox="1"/>
          <p:nvPr/>
        </p:nvSpPr>
        <p:spPr>
          <a:xfrm>
            <a:off x="6764813" y="2405819"/>
            <a:ext cx="51802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Приказ Департамента образования и науки города Москвы от 11 ноября 2021 № 678 «О совершенствовании работы Центральной психолого-медико-педагогической комиссии города Москвы»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793ED7D-7E6E-0575-3DE5-2AE3DF8700A4}"/>
              </a:ext>
            </a:extLst>
          </p:cNvPr>
          <p:cNvSpPr txBox="1"/>
          <p:nvPr/>
        </p:nvSpPr>
        <p:spPr>
          <a:xfrm>
            <a:off x="1344252" y="4296195"/>
            <a:ext cx="30734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dirty="0"/>
              <a:t>Распоряжение от 9 сентября 2019 г. № Р-93 «Об утверждении примерного положения о психолого-педагогическом консилиуме образовательной организации»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58D1385-12E1-52E8-BDC3-1B30CFC23C47}"/>
              </a:ext>
            </a:extLst>
          </p:cNvPr>
          <p:cNvSpPr txBox="1"/>
          <p:nvPr/>
        </p:nvSpPr>
        <p:spPr>
          <a:xfrm>
            <a:off x="5653683" y="4114125"/>
            <a:ext cx="370973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dirty="0"/>
              <a:t>Приказ Департамента образования и науки города Москвы от 12 ноября 2021 № 682 «Об утверждении стандарта деятельности государственных ОО, подведомственных ДОНМ города Москвы, по созданию специальных условий для получения образования обучающимися с ОВЗ»</a:t>
            </a:r>
          </a:p>
        </p:txBody>
      </p:sp>
      <p:pic>
        <p:nvPicPr>
          <p:cNvPr id="27" name="Picture 4" descr="http://qrcoder.ru/code/?https%3A%2F%2Fsch-mr.mskobr.ru%2Ffiles%2FResursnaj-Shkola%2F2020-2021%2F%CE%E1%2520%F3%F2%E2%E5%F0%E6%E4%E5%ED%E8%E8%2520%EF%F0%E8%EC%E5%F0%ED%EE%E3%EE%2520%EF%EE%EB%EE%E6%E5%ED%E8%FF%2520%EE%2520%EF%F1%E8%F5%EE%EB%EE%E3%EE-%EF%E5%E4%E0%E3%EE%E3%E8%F7%E5%F1%EA%EE%EC%2520%EA%EE%ED%F1%E8%EB%E8%F3%EC%E5%2520%EE%E1%F0%E0%E7%EE%E2%E0%F2%E5%EB%FC%ED%EE%E9%2520%EE%F0%E3%E0%ED%E8%E7%E0%F6%E8%E8.pdf&amp;4&amp;0">
            <a:extLst>
              <a:ext uri="{FF2B5EF4-FFF2-40B4-BE49-F238E27FC236}">
                <a16:creationId xmlns="" xmlns:a16="http://schemas.microsoft.com/office/drawing/2014/main" id="{071F1897-2112-A8F4-2FFB-54C342856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96" y="4483310"/>
            <a:ext cx="1178102" cy="11781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qrcoder.ru/code/?https%3A%2F%2Fwww.mos.ru%2Fdonm%2Fdocuments%2Fnormativnye-pravovye-akty%2Fview%2F260805220%2F&amp;4&amp;0">
            <a:extLst>
              <a:ext uri="{FF2B5EF4-FFF2-40B4-BE49-F238E27FC236}">
                <a16:creationId xmlns="" xmlns:a16="http://schemas.microsoft.com/office/drawing/2014/main" id="{14F286B6-5A19-8915-A95C-FDF08CAC2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581" y="4392028"/>
            <a:ext cx="1255685" cy="1255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0F85524-B75F-6AC2-3892-5B9BF84D5E78}"/>
              </a:ext>
            </a:extLst>
          </p:cNvPr>
          <p:cNvSpPr txBox="1"/>
          <p:nvPr/>
        </p:nvSpPr>
        <p:spPr>
          <a:xfrm>
            <a:off x="9554090" y="5196994"/>
            <a:ext cx="1799710" cy="830997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srgbClr val="C00000"/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rgbClr r="0" g="0" b="0"/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dirty="0"/>
              <a:t>Локальные акты образовательных организаций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1487215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</p:spTree>
    <p:extLst>
      <p:ext uri="{BB962C8B-B14F-4D97-AF65-F5344CB8AC3E}">
        <p14:creationId xmlns="" xmlns:p14="http://schemas.microsoft.com/office/powerpoint/2010/main" val="200126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2952780C-203A-F217-A6AF-D65DAE2A7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3533"/>
            <a:ext cx="10515600" cy="920750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400" dirty="0"/>
              <a:t>Содержание заключения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BF967046-1C62-F3F4-F9A4-A9E982957F56}"/>
              </a:ext>
            </a:extLst>
          </p:cNvPr>
          <p:cNvSpPr txBox="1">
            <a:spLocks/>
          </p:cNvSpPr>
          <p:nvPr/>
        </p:nvSpPr>
        <p:spPr>
          <a:xfrm>
            <a:off x="2969622" y="3049846"/>
            <a:ext cx="3242826" cy="17199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/>
              <a:t>Заключение о создании специальных условий для получения образования обучающемуся с ограниченными возможностями здоровья, инвалидностью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4F9E1CEC-8145-F018-E667-732160C1ABE1}"/>
              </a:ext>
            </a:extLst>
          </p:cNvPr>
          <p:cNvSpPr txBox="1">
            <a:spLocks/>
          </p:cNvSpPr>
          <p:nvPr/>
        </p:nvSpPr>
        <p:spPr>
          <a:xfrm>
            <a:off x="332105" y="1857732"/>
            <a:ext cx="5622740" cy="67732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Центральная психолого-медико-педагогическая комиссия города Москвы (ЦПМПК г. Москвы)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FE969D17-701D-0CE7-8A6C-C4C156FFF468}"/>
              </a:ext>
            </a:extLst>
          </p:cNvPr>
          <p:cNvSpPr txBox="1">
            <a:spLocks/>
          </p:cNvSpPr>
          <p:nvPr/>
        </p:nvSpPr>
        <p:spPr>
          <a:xfrm>
            <a:off x="6569260" y="1857418"/>
            <a:ext cx="5622740" cy="67732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Психолого-педагогический консилиум в Школе (</a:t>
            </a:r>
            <a:r>
              <a:rPr lang="ru-RU" sz="2000" dirty="0" err="1"/>
              <a:t>ПП</a:t>
            </a:r>
            <a:r>
              <a:rPr lang="ru-RU" sz="2000" u="sng" dirty="0" err="1"/>
              <a:t>к</a:t>
            </a:r>
            <a:r>
              <a:rPr lang="ru-RU" sz="2000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EF408C5-63C7-573F-E517-DBCAB573C708}"/>
              </a:ext>
            </a:extLst>
          </p:cNvPr>
          <p:cNvSpPr txBox="1"/>
          <p:nvPr/>
        </p:nvSpPr>
        <p:spPr>
          <a:xfrm>
            <a:off x="0" y="5147077"/>
            <a:ext cx="35500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Заключение об оказании психолого-педагогической помощи, обучающемуся, испытывающему трудности в освоении основных (обще)образовательных программ, развитии и социальной адаптации</a:t>
            </a:r>
          </a:p>
        </p:txBody>
      </p:sp>
      <p:sp>
        <p:nvSpPr>
          <p:cNvPr id="20" name="Стрелка вверх 19">
            <a:extLst>
              <a:ext uri="{FF2B5EF4-FFF2-40B4-BE49-F238E27FC236}">
                <a16:creationId xmlns="" xmlns:a16="http://schemas.microsoft.com/office/drawing/2014/main" id="{BDF30B06-9B85-021D-F382-15E621F2AB8C}"/>
              </a:ext>
            </a:extLst>
          </p:cNvPr>
          <p:cNvSpPr/>
          <p:nvPr/>
        </p:nvSpPr>
        <p:spPr>
          <a:xfrm rot="16200000">
            <a:off x="2201902" y="3428907"/>
            <a:ext cx="803360" cy="732080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>
            <a:extLst>
              <a:ext uri="{FF2B5EF4-FFF2-40B4-BE49-F238E27FC236}">
                <a16:creationId xmlns="" xmlns:a16="http://schemas.microsoft.com/office/drawing/2014/main" id="{0CF8834C-F43F-C4EB-D18B-8B030411ED74}"/>
              </a:ext>
            </a:extLst>
          </p:cNvPr>
          <p:cNvSpPr/>
          <p:nvPr/>
        </p:nvSpPr>
        <p:spPr>
          <a:xfrm rot="5400000">
            <a:off x="3381060" y="5462887"/>
            <a:ext cx="803360" cy="732080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41100908-2207-38D0-1390-67A24BF1C8AA}"/>
              </a:ext>
            </a:extLst>
          </p:cNvPr>
          <p:cNvSpPr txBox="1">
            <a:spLocks/>
          </p:cNvSpPr>
          <p:nvPr/>
        </p:nvSpPr>
        <p:spPr>
          <a:xfrm>
            <a:off x="6248838" y="2715943"/>
            <a:ext cx="5564340" cy="6773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dirty="0"/>
              <a:t>Заключение </a:t>
            </a:r>
            <a:r>
              <a:rPr lang="ru-RU" sz="1800" dirty="0" err="1"/>
              <a:t>ППк</a:t>
            </a:r>
            <a:r>
              <a:rPr lang="ru-RU" sz="1800" dirty="0"/>
              <a:t> конкретизирует, дополняет рекомендации ЦПМПК и могут включать в том числе: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082B9E3-F7A0-B159-0E62-5FAA2BF26D06}"/>
              </a:ext>
            </a:extLst>
          </p:cNvPr>
          <p:cNvSpPr txBox="1"/>
          <p:nvPr/>
        </p:nvSpPr>
        <p:spPr>
          <a:xfrm>
            <a:off x="6219638" y="3362221"/>
            <a:ext cx="353399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ru-RU" sz="1800" dirty="0"/>
              <a:t> разработку адаптированной основной общеобразовательной программы;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1800" dirty="0"/>
              <a:t> разработку индивидуального учебного плана обучающегося;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1800" dirty="0"/>
              <a:t> адаптацию учебных и контрольно-измерительных материалов;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ru-RU" sz="1800" dirty="0"/>
              <a:t> регламентацию предоставления услуг тьютора, ассистента (помощника)</a:t>
            </a:r>
          </a:p>
        </p:txBody>
      </p:sp>
      <p:pic>
        <p:nvPicPr>
          <p:cNvPr id="8" name="Рисунок 7" descr="Изображение выглядит как стол&#10;&#10;Автоматически созданное описание">
            <a:extLst>
              <a:ext uri="{FF2B5EF4-FFF2-40B4-BE49-F238E27FC236}">
                <a16:creationId xmlns="" xmlns:a16="http://schemas.microsoft.com/office/drawing/2014/main" id="{98CBE0F4-03C6-3271-8621-4040D4B08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8447" y="3393266"/>
            <a:ext cx="2199512" cy="2826190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D797F416-1B80-3F66-D7D2-90C4BB3AB4F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6956" y="2628556"/>
            <a:ext cx="1704174" cy="24105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E824BA2-9DC6-44C2-9104-9C6BDE30B3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36853" y="4817547"/>
            <a:ext cx="1437490" cy="18991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>
            <a:off x="1755228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7959A3DC-6312-BEFF-5C55-B05CFA2CF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722190" cy="930166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4132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2952780C-203A-F217-A6AF-D65DAE2A7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497" y="1150883"/>
            <a:ext cx="10515600" cy="524213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100" dirty="0"/>
              <a:t>Организация </a:t>
            </a:r>
            <a:r>
              <a:rPr lang="ru-RU" sz="3100" dirty="0" err="1"/>
              <a:t>тьюторского</a:t>
            </a:r>
            <a:r>
              <a:rPr lang="ru-RU" sz="3100" dirty="0"/>
              <a:t> сопровождения</a:t>
            </a:r>
            <a:r>
              <a:rPr lang="en-US" dirty="0"/>
              <a:t>*</a:t>
            </a:r>
            <a:endParaRPr lang="ru-RU" sz="4400" dirty="0"/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34998AFB-BBAF-BE70-6471-5E2F9DC36580}"/>
              </a:ext>
            </a:extLst>
          </p:cNvPr>
          <p:cNvSpPr txBox="1">
            <a:spLocks/>
          </p:cNvSpPr>
          <p:nvPr/>
        </p:nvSpPr>
        <p:spPr>
          <a:xfrm>
            <a:off x="6297772" y="2698492"/>
            <a:ext cx="5767774" cy="74797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ru-RU" sz="2400" dirty="0"/>
              <a:t>Уточнение и конкретизация организации </a:t>
            </a:r>
            <a:r>
              <a:rPr lang="ru-RU" sz="2400" dirty="0" err="1"/>
              <a:t>тьюторского</a:t>
            </a:r>
            <a:r>
              <a:rPr lang="ru-RU" sz="2400" dirty="0"/>
              <a:t> сопровождения: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8DB4D1F0-EE31-99A5-4589-2D5C43EF786B}"/>
              </a:ext>
            </a:extLst>
          </p:cNvPr>
          <p:cNvSpPr txBox="1">
            <a:spLocks/>
          </p:cNvSpPr>
          <p:nvPr/>
        </p:nvSpPr>
        <p:spPr>
          <a:xfrm>
            <a:off x="2333561" y="2928072"/>
            <a:ext cx="3761316" cy="1806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/>
              <a:t>Письмо Министерства просвещения РФ от 20 февраля 2019 г. № ТС-551/07 </a:t>
            </a:r>
          </a:p>
          <a:p>
            <a:pPr marL="0" indent="0" algn="ctr">
              <a:buNone/>
            </a:pPr>
            <a:r>
              <a:rPr lang="ru-RU" sz="2000" dirty="0"/>
              <a:t>«О сопровождении образования обучающихся с ОВЗ и инвалидностью»</a:t>
            </a:r>
          </a:p>
          <a:p>
            <a:pPr marL="0" indent="0" algn="ctr">
              <a:buNone/>
            </a:pPr>
            <a:endParaRPr lang="ru-RU" sz="2000" dirty="0"/>
          </a:p>
        </p:txBody>
      </p:sp>
      <p:pic>
        <p:nvPicPr>
          <p:cNvPr id="15" name="Picture 2" descr="http://qrcoder.ru/code/?https%3A%2F%2Fwww.garant.ru%2Fproducts%2Fipo%2Fprime%2Fdoc%2F72084878%2F0%2F&amp;4&amp;0">
            <a:extLst>
              <a:ext uri="{FF2B5EF4-FFF2-40B4-BE49-F238E27FC236}">
                <a16:creationId xmlns="" xmlns:a16="http://schemas.microsoft.com/office/drawing/2014/main" id="{F38795F9-F4B5-94AA-F2F7-A968BB378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" y="2710371"/>
            <a:ext cx="2001456" cy="20014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CA67FB4B-A7B7-266D-DC46-3754407C25B3}"/>
              </a:ext>
            </a:extLst>
          </p:cNvPr>
          <p:cNvSpPr txBox="1">
            <a:spLocks/>
          </p:cNvSpPr>
          <p:nvPr/>
        </p:nvSpPr>
        <p:spPr>
          <a:xfrm>
            <a:off x="332105" y="1857732"/>
            <a:ext cx="5622740" cy="677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Центральная психолого-медико-педагогическая комиссия города Москвы (ЦПМПК г. Москвы)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="" xmlns:a16="http://schemas.microsoft.com/office/drawing/2014/main" id="{3604DF32-76B6-7CF5-7FB2-ECD1D70AA2BE}"/>
              </a:ext>
            </a:extLst>
          </p:cNvPr>
          <p:cNvSpPr txBox="1">
            <a:spLocks/>
          </p:cNvSpPr>
          <p:nvPr/>
        </p:nvSpPr>
        <p:spPr>
          <a:xfrm>
            <a:off x="6219638" y="1841652"/>
            <a:ext cx="5776522" cy="6773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Психолого-педагогический консилиум в Школе (</a:t>
            </a:r>
            <a:r>
              <a:rPr lang="ru-RU" sz="2000" dirty="0" err="1"/>
              <a:t>ППк</a:t>
            </a:r>
            <a:r>
              <a:rPr lang="ru-RU" sz="2000" dirty="0"/>
              <a:t>)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="" xmlns:a16="http://schemas.microsoft.com/office/drawing/2014/main" id="{001F0199-8D10-5422-B3DD-4509CBC20DC4}"/>
              </a:ext>
            </a:extLst>
          </p:cNvPr>
          <p:cNvSpPr txBox="1">
            <a:spLocks/>
          </p:cNvSpPr>
          <p:nvPr/>
        </p:nvSpPr>
        <p:spPr>
          <a:xfrm>
            <a:off x="6314164" y="3908632"/>
            <a:ext cx="2740418" cy="424212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dirty="0"/>
              <a:t> Общее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="" xmlns:a16="http://schemas.microsoft.com/office/drawing/2014/main" id="{B0EA61E2-A75C-92E0-8029-74400E849370}"/>
              </a:ext>
            </a:extLst>
          </p:cNvPr>
          <p:cNvSpPr txBox="1">
            <a:spLocks/>
          </p:cNvSpPr>
          <p:nvPr/>
        </p:nvSpPr>
        <p:spPr>
          <a:xfrm>
            <a:off x="9151885" y="3922487"/>
            <a:ext cx="2844275" cy="424212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dirty="0"/>
              <a:t> Групповое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="" xmlns:a16="http://schemas.microsoft.com/office/drawing/2014/main" id="{B3AAA33E-D6E5-2645-1C94-81FB6E582496}"/>
              </a:ext>
            </a:extLst>
          </p:cNvPr>
          <p:cNvSpPr txBox="1">
            <a:spLocks/>
          </p:cNvSpPr>
          <p:nvPr/>
        </p:nvSpPr>
        <p:spPr>
          <a:xfrm>
            <a:off x="6290590" y="4425396"/>
            <a:ext cx="5685174" cy="424212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dirty="0"/>
              <a:t> Индивидуальное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="" xmlns:a16="http://schemas.microsoft.com/office/drawing/2014/main" id="{B4FC4736-651F-FCC2-49B4-076F476E2252}"/>
              </a:ext>
            </a:extLst>
          </p:cNvPr>
          <p:cNvSpPr txBox="1">
            <a:spLocks/>
          </p:cNvSpPr>
          <p:nvPr/>
        </p:nvSpPr>
        <p:spPr>
          <a:xfrm>
            <a:off x="332105" y="4819073"/>
            <a:ext cx="2740418" cy="579574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800" dirty="0"/>
              <a:t> Требования к образованию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="" xmlns:a16="http://schemas.microsoft.com/office/drawing/2014/main" id="{0A891D73-9C8C-15EC-C5DC-E082710432E5}"/>
              </a:ext>
            </a:extLst>
          </p:cNvPr>
          <p:cNvSpPr txBox="1">
            <a:spLocks/>
          </p:cNvSpPr>
          <p:nvPr/>
        </p:nvSpPr>
        <p:spPr>
          <a:xfrm>
            <a:off x="3214427" y="4838869"/>
            <a:ext cx="2740418" cy="579574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800" dirty="0"/>
              <a:t> Должностные обязанности</a:t>
            </a:r>
          </a:p>
        </p:txBody>
      </p:sp>
      <p:grpSp>
        <p:nvGrpSpPr>
          <p:cNvPr id="2" name="Группа 29">
            <a:extLst>
              <a:ext uri="{FF2B5EF4-FFF2-40B4-BE49-F238E27FC236}">
                <a16:creationId xmlns="" xmlns:a16="http://schemas.microsoft.com/office/drawing/2014/main" id="{CB5A20E9-EE9D-602F-FC0F-4A2F8B1CFB80}"/>
              </a:ext>
            </a:extLst>
          </p:cNvPr>
          <p:cNvGrpSpPr/>
          <p:nvPr/>
        </p:nvGrpSpPr>
        <p:grpSpPr>
          <a:xfrm>
            <a:off x="6290590" y="5529655"/>
            <a:ext cx="2740418" cy="579574"/>
            <a:chOff x="1603" y="0"/>
            <a:chExt cx="2149999" cy="705728"/>
          </a:xfrm>
        </p:grpSpPr>
        <p:sp>
          <p:nvSpPr>
            <p:cNvPr id="31" name="Скругленный прямоугольник 30">
              <a:extLst>
                <a:ext uri="{FF2B5EF4-FFF2-40B4-BE49-F238E27FC236}">
                  <a16:creationId xmlns="" xmlns:a16="http://schemas.microsoft.com/office/drawing/2014/main" id="{E99CA4DD-4F6F-7262-CE92-84061B803B84}"/>
                </a:ext>
              </a:extLst>
            </p:cNvPr>
            <p:cNvSpPr/>
            <p:nvPr/>
          </p:nvSpPr>
          <p:spPr>
            <a:xfrm>
              <a:off x="1603" y="0"/>
              <a:ext cx="2149999" cy="705728"/>
            </a:xfrm>
            <a:prstGeom prst="roundRect">
              <a:avLst>
                <a:gd name="adj" fmla="val 10000"/>
              </a:avLst>
            </a:prstGeom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ln w="28575" cap="flat" cmpd="sng" algn="ctr">
              <a:solidFill>
                <a:srgbClr val="C00000"/>
              </a:solidFill>
              <a:prstDash val="sysDash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кругленный прямоугольник 4">
              <a:extLst>
                <a:ext uri="{FF2B5EF4-FFF2-40B4-BE49-F238E27FC236}">
                  <a16:creationId xmlns="" xmlns:a16="http://schemas.microsoft.com/office/drawing/2014/main" id="{ABDCDC0D-410D-B3FC-0524-34D0798406E8}"/>
                </a:ext>
              </a:extLst>
            </p:cNvPr>
            <p:cNvSpPr txBox="1"/>
            <p:nvPr/>
          </p:nvSpPr>
          <p:spPr>
            <a:xfrm>
              <a:off x="22273" y="20670"/>
              <a:ext cx="2108659" cy="664388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Постоянное</a:t>
              </a:r>
            </a:p>
          </p:txBody>
        </p:sp>
      </p:grpSp>
      <p:sp>
        <p:nvSpPr>
          <p:cNvPr id="33" name="Скругленный прямоугольник 32">
            <a:extLst>
              <a:ext uri="{FF2B5EF4-FFF2-40B4-BE49-F238E27FC236}">
                <a16:creationId xmlns="" xmlns:a16="http://schemas.microsoft.com/office/drawing/2014/main" id="{665A8F58-A910-94FC-917E-9067F48D4566}"/>
              </a:ext>
            </a:extLst>
          </p:cNvPr>
          <p:cNvSpPr/>
          <p:nvPr/>
        </p:nvSpPr>
        <p:spPr>
          <a:xfrm>
            <a:off x="9151885" y="5527414"/>
            <a:ext cx="2844275" cy="579575"/>
          </a:xfrm>
          <a:prstGeom prst="roundRect">
            <a:avLst>
              <a:gd name="adj" fmla="val 10000"/>
            </a:avLst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srgbClr val="C00000"/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rgbClr r="0" g="0" b="0"/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ru-RU" sz="2000" dirty="0"/>
              <a:t>На промежуток времени</a:t>
            </a:r>
          </a:p>
        </p:txBody>
      </p:sp>
      <p:grpSp>
        <p:nvGrpSpPr>
          <p:cNvPr id="3" name="Группа 33">
            <a:extLst>
              <a:ext uri="{FF2B5EF4-FFF2-40B4-BE49-F238E27FC236}">
                <a16:creationId xmlns="" xmlns:a16="http://schemas.microsoft.com/office/drawing/2014/main" id="{D9CBDC31-9A55-EB11-61F2-E0F07B040007}"/>
              </a:ext>
            </a:extLst>
          </p:cNvPr>
          <p:cNvGrpSpPr/>
          <p:nvPr/>
        </p:nvGrpSpPr>
        <p:grpSpPr>
          <a:xfrm>
            <a:off x="332105" y="5522783"/>
            <a:ext cx="5622740" cy="579574"/>
            <a:chOff x="1603" y="0"/>
            <a:chExt cx="2149999" cy="705728"/>
          </a:xfrm>
        </p:grpSpPr>
        <p:sp>
          <p:nvSpPr>
            <p:cNvPr id="35" name="Скругленный прямоугольник 34">
              <a:extLst>
                <a:ext uri="{FF2B5EF4-FFF2-40B4-BE49-F238E27FC236}">
                  <a16:creationId xmlns="" xmlns:a16="http://schemas.microsoft.com/office/drawing/2014/main" id="{150209D6-949A-FAA5-4AD3-B8F26B7B03FE}"/>
                </a:ext>
              </a:extLst>
            </p:cNvPr>
            <p:cNvSpPr/>
            <p:nvPr/>
          </p:nvSpPr>
          <p:spPr>
            <a:xfrm>
              <a:off x="1603" y="0"/>
              <a:ext cx="2149999" cy="705728"/>
            </a:xfrm>
            <a:prstGeom prst="roundRect">
              <a:avLst>
                <a:gd name="adj" fmla="val 10000"/>
              </a:avLst>
            </a:prstGeom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ln w="28575" cap="flat" cmpd="sng" algn="ctr">
              <a:solidFill>
                <a:srgbClr val="C00000"/>
              </a:solidFill>
              <a:prstDash val="sysDash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Скругленный прямоугольник 4">
              <a:extLst>
                <a:ext uri="{FF2B5EF4-FFF2-40B4-BE49-F238E27FC236}">
                  <a16:creationId xmlns="" xmlns:a16="http://schemas.microsoft.com/office/drawing/2014/main" id="{01A7DE90-C01F-0EF6-2ED3-98188C77D3C3}"/>
                </a:ext>
              </a:extLst>
            </p:cNvPr>
            <p:cNvSpPr txBox="1"/>
            <p:nvPr/>
          </p:nvSpPr>
          <p:spPr>
            <a:xfrm>
              <a:off x="22273" y="20670"/>
              <a:ext cx="2108659" cy="664388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Определение уровня образования, на который предоставляется </a:t>
              </a:r>
              <a:r>
                <a:rPr lang="ru-RU" sz="2000" dirty="0" err="1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тьюторское</a:t>
              </a:r>
              <a:r>
                <a:rPr lang="ru-RU" sz="20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</a:rPr>
                <a:t> сопровождение</a:t>
              </a:r>
              <a:endParaRPr lang="ru-RU" sz="20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Объект 2">
            <a:extLst>
              <a:ext uri="{FF2B5EF4-FFF2-40B4-BE49-F238E27FC236}">
                <a16:creationId xmlns="" xmlns:a16="http://schemas.microsoft.com/office/drawing/2014/main" id="{093B45B1-355A-4DC2-9605-95F382904391}"/>
              </a:ext>
            </a:extLst>
          </p:cNvPr>
          <p:cNvSpPr txBox="1">
            <a:spLocks/>
          </p:cNvSpPr>
          <p:nvPr/>
        </p:nvSpPr>
        <p:spPr>
          <a:xfrm>
            <a:off x="6314164" y="3399864"/>
            <a:ext cx="5705571" cy="424212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b="1" dirty="0"/>
              <a:t> Форма сопровождения</a:t>
            </a:r>
          </a:p>
        </p:txBody>
      </p:sp>
      <p:sp>
        <p:nvSpPr>
          <p:cNvPr id="25" name="Скругленный прямоугольник 32">
            <a:extLst>
              <a:ext uri="{FF2B5EF4-FFF2-40B4-BE49-F238E27FC236}">
                <a16:creationId xmlns="" xmlns:a16="http://schemas.microsoft.com/office/drawing/2014/main" id="{21E52C66-75C7-4F26-9B92-ED99EEF41657}"/>
              </a:ext>
            </a:extLst>
          </p:cNvPr>
          <p:cNvSpPr/>
          <p:nvPr/>
        </p:nvSpPr>
        <p:spPr>
          <a:xfrm>
            <a:off x="6290591" y="4925440"/>
            <a:ext cx="5685174" cy="525488"/>
          </a:xfrm>
          <a:prstGeom prst="roundRect">
            <a:avLst>
              <a:gd name="adj" fmla="val 10000"/>
            </a:avLst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srgbClr val="C00000"/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rgbClr r="0" g="0" b="0"/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ru-RU" sz="2000" dirty="0"/>
              <a:t>Период сопровождения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1566041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2964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9600" y="1412659"/>
            <a:ext cx="10972800" cy="1143000"/>
          </a:xfrm>
        </p:spPr>
        <p:txBody>
          <a:bodyPr/>
          <a:lstStyle/>
          <a:p>
            <a:r>
              <a:rPr lang="ru-RU" dirty="0" smtClean="0"/>
              <a:t>ИНТЕРАКТИВНОЕ </a:t>
            </a:r>
            <a:r>
              <a:rPr lang="ru-RU" dirty="0"/>
              <a:t>ЗАДАНИЕ 1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82010" y="2386460"/>
            <a:ext cx="10972800" cy="28784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hlinkClick r:id="rId5"/>
              </a:rPr>
              <a:t>Функции ЦПМПК и </a:t>
            </a:r>
            <a:r>
              <a:rPr lang="ru-RU" dirty="0" err="1" smtClean="0">
                <a:hlinkClick r:id="rId5"/>
              </a:rPr>
              <a:t>ППк</a:t>
            </a:r>
            <a:r>
              <a:rPr lang="ru-RU" dirty="0" smtClean="0">
                <a:hlinkClick r:id="rId5"/>
              </a:rPr>
              <a:t> </a:t>
            </a:r>
            <a:r>
              <a:rPr lang="ru-RU" dirty="0">
                <a:hlinkClick r:id="rId5"/>
              </a:rPr>
              <a:t>(</a:t>
            </a:r>
            <a:r>
              <a:rPr lang="en-US" dirty="0">
                <a:hlinkClick r:id="rId5"/>
              </a:rPr>
              <a:t>learningapps.org</a:t>
            </a:r>
            <a:r>
              <a:rPr lang="en-US" dirty="0" smtClean="0">
                <a:hlinkClick r:id="rId5"/>
              </a:rPr>
              <a:t>)</a:t>
            </a:r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028" name="Picture 4" descr="C:\Users\User\Downloads\qrcode (1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166" y="3029304"/>
            <a:ext cx="3403392" cy="34033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9600" y="1391120"/>
            <a:ext cx="10972800" cy="1143000"/>
          </a:xfrm>
        </p:spPr>
        <p:txBody>
          <a:bodyPr/>
          <a:lstStyle/>
          <a:p>
            <a:r>
              <a:rPr lang="ru-RU" dirty="0" smtClean="0"/>
              <a:t>ИНТЕРАКТИВНОЕ </a:t>
            </a:r>
            <a:r>
              <a:rPr lang="ru-RU" dirty="0"/>
              <a:t>ЗАДАНИЕ 2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609600" y="2356522"/>
            <a:ext cx="10972800" cy="28784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hlinkClick r:id="rId5"/>
              </a:rPr>
              <a:t>  Организация </a:t>
            </a:r>
            <a:r>
              <a:rPr lang="ru-RU" dirty="0" err="1">
                <a:hlinkClick r:id="rId5"/>
              </a:rPr>
              <a:t>тьюторского</a:t>
            </a:r>
            <a:r>
              <a:rPr lang="ru-RU" dirty="0">
                <a:hlinkClick r:id="rId5"/>
              </a:rPr>
              <a:t> сопровождения (learningapps.org)</a:t>
            </a:r>
            <a:endParaRPr lang="ru-RU" dirty="0"/>
          </a:p>
        </p:txBody>
      </p:sp>
      <p:pic>
        <p:nvPicPr>
          <p:cNvPr id="2050" name="Picture 2" descr="C:\Users\User\Downloads\qrcod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122" y="3508743"/>
            <a:ext cx="3152396" cy="31523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026BBD-B757-550A-95FF-9CA2F7F7A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3457" y="2049517"/>
            <a:ext cx="10699844" cy="129277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400" dirty="0"/>
              <a:t>Психолого-педагогический консилиум в Школе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487214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363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49D365FF-C55D-6330-A936-7BC17BAF3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497" y="1022361"/>
            <a:ext cx="10515600" cy="92075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400" dirty="0" err="1"/>
              <a:t>ППк</a:t>
            </a:r>
            <a:r>
              <a:rPr lang="ru-RU" sz="4400" dirty="0"/>
              <a:t> в Школе: для кого?</a:t>
            </a:r>
          </a:p>
        </p:txBody>
      </p:sp>
      <p:graphicFrame>
        <p:nvGraphicFramePr>
          <p:cNvPr id="16" name="Схема 15">
            <a:extLst>
              <a:ext uri="{FF2B5EF4-FFF2-40B4-BE49-F238E27FC236}">
                <a16:creationId xmlns="" xmlns:a16="http://schemas.microsoft.com/office/drawing/2014/main" id="{501E1FD0-7B97-8AC1-4C07-63A0948865F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624528718"/>
              </p:ext>
            </p:extLst>
          </p:nvPr>
        </p:nvGraphicFramePr>
        <p:xfrm>
          <a:off x="286709" y="2032670"/>
          <a:ext cx="11618581" cy="3933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470" y="5470634"/>
            <a:ext cx="1410530" cy="138736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28647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  <p:pic>
        <p:nvPicPr>
          <p:cNvPr id="10" name="Рисунок 9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5223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02971F7D-8B74-F8BB-491A-BD4259DF3BF4}"/>
              </a:ext>
            </a:extLst>
          </p:cNvPr>
          <p:cNvSpPr txBox="1">
            <a:spLocks/>
          </p:cNvSpPr>
          <p:nvPr/>
        </p:nvSpPr>
        <p:spPr>
          <a:xfrm>
            <a:off x="980089" y="1053892"/>
            <a:ext cx="10515600" cy="9207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ППк</a:t>
            </a:r>
            <a:r>
              <a:rPr lang="ru-RU" dirty="0"/>
              <a:t> в Школе: алгоритм взаимодействия</a:t>
            </a:r>
          </a:p>
        </p:txBody>
      </p:sp>
      <p:graphicFrame>
        <p:nvGraphicFramePr>
          <p:cNvPr id="17" name="Схема 16">
            <a:extLst>
              <a:ext uri="{FF2B5EF4-FFF2-40B4-BE49-F238E27FC236}">
                <a16:creationId xmlns="" xmlns:a16="http://schemas.microsoft.com/office/drawing/2014/main" id="{8B5EB9A3-DB44-6145-4060-83883E02FB4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573160783"/>
              </p:ext>
            </p:extLst>
          </p:nvPr>
        </p:nvGraphicFramePr>
        <p:xfrm>
          <a:off x="428627" y="2846630"/>
          <a:ext cx="4386261" cy="1443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3" name="Схема 22">
            <a:extLst>
              <a:ext uri="{FF2B5EF4-FFF2-40B4-BE49-F238E27FC236}">
                <a16:creationId xmlns="" xmlns:a16="http://schemas.microsoft.com/office/drawing/2014/main" id="{5D94DE2A-6422-00D7-D481-9F778DCA8B4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118963132"/>
              </p:ext>
            </p:extLst>
          </p:nvPr>
        </p:nvGraphicFramePr>
        <p:xfrm>
          <a:off x="183820" y="2237848"/>
          <a:ext cx="4531055" cy="75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2" name="Группа 28">
            <a:extLst>
              <a:ext uri="{FF2B5EF4-FFF2-40B4-BE49-F238E27FC236}">
                <a16:creationId xmlns="" xmlns:a16="http://schemas.microsoft.com/office/drawing/2014/main" id="{D04ADB91-8414-358E-D664-87B15C2F647A}"/>
              </a:ext>
            </a:extLst>
          </p:cNvPr>
          <p:cNvGrpSpPr/>
          <p:nvPr/>
        </p:nvGrpSpPr>
        <p:grpSpPr>
          <a:xfrm>
            <a:off x="428626" y="4815517"/>
            <a:ext cx="2018499" cy="1639685"/>
            <a:chOff x="4720207" y="0"/>
            <a:chExt cx="2018499" cy="1443038"/>
          </a:xfrm>
        </p:grpSpPr>
        <p:sp>
          <p:nvSpPr>
            <p:cNvPr id="30" name="Прямоугольник с двумя скругленными противолежащими углами 29">
              <a:extLst>
                <a:ext uri="{FF2B5EF4-FFF2-40B4-BE49-F238E27FC236}">
                  <a16:creationId xmlns="" xmlns:a16="http://schemas.microsoft.com/office/drawing/2014/main" id="{E5AD327F-3222-7D2D-A314-3764A0F4D39B}"/>
                </a:ext>
              </a:extLst>
            </p:cNvPr>
            <p:cNvSpPr/>
            <p:nvPr/>
          </p:nvSpPr>
          <p:spPr>
            <a:xfrm>
              <a:off x="4720207" y="0"/>
              <a:ext cx="2018499" cy="1443038"/>
            </a:xfrm>
            <a:prstGeom prst="round2DiagRect">
              <a:avLst/>
            </a:prstGeom>
            <a:solidFill>
              <a:srgbClr val="CCDEF4"/>
            </a:solidFill>
            <a:ln>
              <a:noFill/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D0D29385-532F-A034-E7C5-45F7E2D1559D}"/>
                </a:ext>
              </a:extLst>
            </p:cNvPr>
            <p:cNvSpPr txBox="1"/>
            <p:nvPr/>
          </p:nvSpPr>
          <p:spPr>
            <a:xfrm>
              <a:off x="4790650" y="70443"/>
              <a:ext cx="1877613" cy="1302152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kern="1200" dirty="0"/>
                <a:t>Заявление и </a:t>
              </a:r>
              <a:r>
                <a:rPr lang="ru-RU" sz="2000" dirty="0"/>
                <a:t>х</a:t>
              </a:r>
              <a:r>
                <a:rPr lang="ru-RU" sz="2000" kern="1200" dirty="0"/>
                <a:t>арактеристика </a:t>
              </a:r>
              <a:r>
                <a:rPr lang="ru-RU" sz="2000" kern="1200"/>
                <a:t>от педагога</a:t>
              </a:r>
              <a:endParaRPr lang="ru-RU" sz="2000" kern="1200" dirty="0"/>
            </a:p>
          </p:txBody>
        </p:sp>
      </p:grpSp>
      <p:grpSp>
        <p:nvGrpSpPr>
          <p:cNvPr id="3" name="Группа 25">
            <a:extLst>
              <a:ext uri="{FF2B5EF4-FFF2-40B4-BE49-F238E27FC236}">
                <a16:creationId xmlns="" xmlns:a16="http://schemas.microsoft.com/office/drawing/2014/main" id="{E3DF4B90-7F03-3145-80A1-9E3494D911FA}"/>
              </a:ext>
            </a:extLst>
          </p:cNvPr>
          <p:cNvGrpSpPr/>
          <p:nvPr/>
        </p:nvGrpSpPr>
        <p:grpSpPr>
          <a:xfrm>
            <a:off x="325708" y="4196289"/>
            <a:ext cx="2121710" cy="705728"/>
            <a:chOff x="4961561" y="0"/>
            <a:chExt cx="2121710" cy="705728"/>
          </a:xfrm>
        </p:grpSpPr>
        <p:sp>
          <p:nvSpPr>
            <p:cNvPr id="27" name="Скругленный прямоугольник 26">
              <a:extLst>
                <a:ext uri="{FF2B5EF4-FFF2-40B4-BE49-F238E27FC236}">
                  <a16:creationId xmlns="" xmlns:a16="http://schemas.microsoft.com/office/drawing/2014/main" id="{F6B7401E-4A3A-0EB2-5FC1-7E0CB0F21B2F}"/>
                </a:ext>
              </a:extLst>
            </p:cNvPr>
            <p:cNvSpPr/>
            <p:nvPr/>
          </p:nvSpPr>
          <p:spPr>
            <a:xfrm>
              <a:off x="4961561" y="0"/>
              <a:ext cx="2121710" cy="705728"/>
            </a:xfrm>
            <a:prstGeom prst="roundRect">
              <a:avLst>
                <a:gd name="adj" fmla="val 10000"/>
              </a:avLst>
            </a:prstGeom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ln w="28575" cap="flat" cmpd="sng" algn="ctr">
              <a:solidFill>
                <a:prstClr val="white">
                  <a:lumMod val="50000"/>
                </a:prstClr>
              </a:solidFill>
              <a:prstDash val="sysDash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Скругленный прямоугольник 4">
              <a:extLst>
                <a:ext uri="{FF2B5EF4-FFF2-40B4-BE49-F238E27FC236}">
                  <a16:creationId xmlns="" xmlns:a16="http://schemas.microsoft.com/office/drawing/2014/main" id="{4A4F302F-5E79-E294-6B29-C1FE8CBB2943}"/>
                </a:ext>
              </a:extLst>
            </p:cNvPr>
            <p:cNvSpPr txBox="1"/>
            <p:nvPr/>
          </p:nvSpPr>
          <p:spPr>
            <a:xfrm>
              <a:off x="4982231" y="20670"/>
              <a:ext cx="2080370" cy="6643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Шаг №3</a:t>
              </a:r>
            </a:p>
          </p:txBody>
        </p:sp>
      </p:grpSp>
      <p:grpSp>
        <p:nvGrpSpPr>
          <p:cNvPr id="4" name="Группа 31">
            <a:extLst>
              <a:ext uri="{FF2B5EF4-FFF2-40B4-BE49-F238E27FC236}">
                <a16:creationId xmlns="" xmlns:a16="http://schemas.microsoft.com/office/drawing/2014/main" id="{390CCA40-D3F0-3592-1082-77E74FEE5751}"/>
              </a:ext>
            </a:extLst>
          </p:cNvPr>
          <p:cNvGrpSpPr/>
          <p:nvPr/>
        </p:nvGrpSpPr>
        <p:grpSpPr>
          <a:xfrm>
            <a:off x="2671263" y="4786940"/>
            <a:ext cx="2143626" cy="1639686"/>
            <a:chOff x="1463" y="0"/>
            <a:chExt cx="1961779" cy="1443038"/>
          </a:xfrm>
        </p:grpSpPr>
        <p:sp>
          <p:nvSpPr>
            <p:cNvPr id="33" name="Прямоугольник с двумя скругленными противолежащими углами 32">
              <a:extLst>
                <a:ext uri="{FF2B5EF4-FFF2-40B4-BE49-F238E27FC236}">
                  <a16:creationId xmlns="" xmlns:a16="http://schemas.microsoft.com/office/drawing/2014/main" id="{B217958A-97FA-1076-7C70-32DD7F2E5E64}"/>
                </a:ext>
              </a:extLst>
            </p:cNvPr>
            <p:cNvSpPr/>
            <p:nvPr/>
          </p:nvSpPr>
          <p:spPr>
            <a:xfrm>
              <a:off x="1463" y="0"/>
              <a:ext cx="1961779" cy="1443038"/>
            </a:xfrm>
            <a:prstGeom prst="round2DiagRect">
              <a:avLst/>
            </a:prstGeom>
            <a:solidFill>
              <a:srgbClr val="CCDEF4"/>
            </a:solidFill>
            <a:ln>
              <a:noFill/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A6D45F16-3E76-5A32-2B3D-81946CA93F8B}"/>
                </a:ext>
              </a:extLst>
            </p:cNvPr>
            <p:cNvSpPr txBox="1"/>
            <p:nvPr/>
          </p:nvSpPr>
          <p:spPr>
            <a:xfrm>
              <a:off x="71906" y="185456"/>
              <a:ext cx="1820893" cy="1187139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/>
                <a:t>Проведение психолого-педагогической диагностики </a:t>
              </a:r>
            </a:p>
          </p:txBody>
        </p:sp>
      </p:grpSp>
      <p:grpSp>
        <p:nvGrpSpPr>
          <p:cNvPr id="5" name="Группа 34">
            <a:extLst>
              <a:ext uri="{FF2B5EF4-FFF2-40B4-BE49-F238E27FC236}">
                <a16:creationId xmlns="" xmlns:a16="http://schemas.microsoft.com/office/drawing/2014/main" id="{0F223EFF-A159-9CE3-40FC-FA0461A56F47}"/>
              </a:ext>
            </a:extLst>
          </p:cNvPr>
          <p:cNvGrpSpPr/>
          <p:nvPr/>
        </p:nvGrpSpPr>
        <p:grpSpPr>
          <a:xfrm>
            <a:off x="2716351" y="4118098"/>
            <a:ext cx="2093118" cy="763886"/>
            <a:chOff x="17796" y="-78828"/>
            <a:chExt cx="2149999" cy="763886"/>
          </a:xfrm>
        </p:grpSpPr>
        <p:sp>
          <p:nvSpPr>
            <p:cNvPr id="36" name="Скругленный прямоугольник 35">
              <a:extLst>
                <a:ext uri="{FF2B5EF4-FFF2-40B4-BE49-F238E27FC236}">
                  <a16:creationId xmlns="" xmlns:a16="http://schemas.microsoft.com/office/drawing/2014/main" id="{441242F3-CE13-A751-B932-3CCCFA62E7FC}"/>
                </a:ext>
              </a:extLst>
            </p:cNvPr>
            <p:cNvSpPr/>
            <p:nvPr/>
          </p:nvSpPr>
          <p:spPr>
            <a:xfrm>
              <a:off x="17796" y="-78828"/>
              <a:ext cx="2149999" cy="705728"/>
            </a:xfrm>
            <a:prstGeom prst="roundRect">
              <a:avLst>
                <a:gd name="adj" fmla="val 10000"/>
              </a:avLst>
            </a:prstGeom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ln w="28575" cap="flat" cmpd="sng" algn="ctr">
              <a:solidFill>
                <a:prstClr val="white">
                  <a:lumMod val="50000"/>
                </a:prstClr>
              </a:solidFill>
              <a:prstDash val="sysDash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Скругленный прямоугольник 4">
              <a:extLst>
                <a:ext uri="{FF2B5EF4-FFF2-40B4-BE49-F238E27FC236}">
                  <a16:creationId xmlns="" xmlns:a16="http://schemas.microsoft.com/office/drawing/2014/main" id="{D43B0472-93AB-1D32-211E-963D439B2C57}"/>
                </a:ext>
              </a:extLst>
            </p:cNvPr>
            <p:cNvSpPr txBox="1"/>
            <p:nvPr/>
          </p:nvSpPr>
          <p:spPr>
            <a:xfrm>
              <a:off x="22273" y="20670"/>
              <a:ext cx="2108659" cy="6643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Шаг №4</a:t>
              </a:r>
            </a:p>
          </p:txBody>
        </p:sp>
      </p:grpSp>
      <p:grpSp>
        <p:nvGrpSpPr>
          <p:cNvPr id="6" name="Группа 37">
            <a:extLst>
              <a:ext uri="{FF2B5EF4-FFF2-40B4-BE49-F238E27FC236}">
                <a16:creationId xmlns="" xmlns:a16="http://schemas.microsoft.com/office/drawing/2014/main" id="{38DED23D-B68B-0018-4D29-7791B310EB54}"/>
              </a:ext>
            </a:extLst>
          </p:cNvPr>
          <p:cNvGrpSpPr/>
          <p:nvPr/>
        </p:nvGrpSpPr>
        <p:grpSpPr>
          <a:xfrm>
            <a:off x="4960400" y="3660308"/>
            <a:ext cx="2143626" cy="1639686"/>
            <a:chOff x="1463" y="0"/>
            <a:chExt cx="1961779" cy="1443038"/>
          </a:xfrm>
        </p:grpSpPr>
        <p:sp>
          <p:nvSpPr>
            <p:cNvPr id="39" name="Прямоугольник с двумя скругленными противолежащими углами 38">
              <a:extLst>
                <a:ext uri="{FF2B5EF4-FFF2-40B4-BE49-F238E27FC236}">
                  <a16:creationId xmlns="" xmlns:a16="http://schemas.microsoft.com/office/drawing/2014/main" id="{9B15913B-A691-E4A6-5614-CFA37137BF64}"/>
                </a:ext>
              </a:extLst>
            </p:cNvPr>
            <p:cNvSpPr/>
            <p:nvPr/>
          </p:nvSpPr>
          <p:spPr>
            <a:xfrm>
              <a:off x="1463" y="0"/>
              <a:ext cx="1961779" cy="1443038"/>
            </a:xfrm>
            <a:prstGeom prst="round2DiagRect">
              <a:avLst/>
            </a:prstGeom>
            <a:solidFill>
              <a:srgbClr val="CCDEF4"/>
            </a:solidFill>
            <a:ln w="28575">
              <a:solidFill>
                <a:srgbClr val="C00000"/>
              </a:solidFill>
            </a:ln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2D6CB75D-06C3-7A6D-B8DE-3B49F38F1DFC}"/>
                </a:ext>
              </a:extLst>
            </p:cNvPr>
            <p:cNvSpPr txBox="1"/>
            <p:nvPr/>
          </p:nvSpPr>
          <p:spPr>
            <a:xfrm>
              <a:off x="71906" y="70443"/>
              <a:ext cx="1820893" cy="1302152"/>
            </a:xfrm>
            <a:prstGeom prst="rect">
              <a:avLst/>
            </a:prstGeom>
            <a:ln w="2857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200" kern="1200" dirty="0"/>
                <a:t>Проведение заседания </a:t>
              </a:r>
              <a:r>
                <a:rPr lang="ru-RU" sz="2200" kern="1200" dirty="0" err="1"/>
                <a:t>ППк</a:t>
              </a:r>
              <a:endParaRPr lang="ru-RU" sz="2200" kern="1200" dirty="0"/>
            </a:p>
          </p:txBody>
        </p:sp>
      </p:grpSp>
      <p:grpSp>
        <p:nvGrpSpPr>
          <p:cNvPr id="7" name="Группа 40">
            <a:extLst>
              <a:ext uri="{FF2B5EF4-FFF2-40B4-BE49-F238E27FC236}">
                <a16:creationId xmlns="" xmlns:a16="http://schemas.microsoft.com/office/drawing/2014/main" id="{FE08A5FE-A789-471F-3403-67A58887CDDF}"/>
              </a:ext>
            </a:extLst>
          </p:cNvPr>
          <p:cNvGrpSpPr/>
          <p:nvPr/>
        </p:nvGrpSpPr>
        <p:grpSpPr>
          <a:xfrm>
            <a:off x="4933936" y="3177703"/>
            <a:ext cx="2093118" cy="705728"/>
            <a:chOff x="1603" y="0"/>
            <a:chExt cx="2149999" cy="705728"/>
          </a:xfrm>
        </p:grpSpPr>
        <p:sp>
          <p:nvSpPr>
            <p:cNvPr id="42" name="Скругленный прямоугольник 41">
              <a:extLst>
                <a:ext uri="{FF2B5EF4-FFF2-40B4-BE49-F238E27FC236}">
                  <a16:creationId xmlns="" xmlns:a16="http://schemas.microsoft.com/office/drawing/2014/main" id="{905FF7EE-1A72-168A-C23D-3ECF655FF0E4}"/>
                </a:ext>
              </a:extLst>
            </p:cNvPr>
            <p:cNvSpPr/>
            <p:nvPr/>
          </p:nvSpPr>
          <p:spPr>
            <a:xfrm>
              <a:off x="1603" y="0"/>
              <a:ext cx="2149999" cy="705728"/>
            </a:xfrm>
            <a:prstGeom prst="roundRect">
              <a:avLst>
                <a:gd name="adj" fmla="val 10000"/>
              </a:avLst>
            </a:prstGeom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ln w="28575" cap="flat" cmpd="sng" algn="ctr">
              <a:solidFill>
                <a:srgbClr val="C00000"/>
              </a:solidFill>
              <a:prstDash val="sysDash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Скругленный прямоугольник 4">
              <a:extLst>
                <a:ext uri="{FF2B5EF4-FFF2-40B4-BE49-F238E27FC236}">
                  <a16:creationId xmlns="" xmlns:a16="http://schemas.microsoft.com/office/drawing/2014/main" id="{62CC34BB-C9EE-79A8-4129-F52EAF8BD5D3}"/>
                </a:ext>
              </a:extLst>
            </p:cNvPr>
            <p:cNvSpPr txBox="1"/>
            <p:nvPr/>
          </p:nvSpPr>
          <p:spPr>
            <a:xfrm>
              <a:off x="22273" y="20670"/>
              <a:ext cx="2108659" cy="664388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alibri" panose="020F0502020204030204"/>
                  <a:ea typeface="+mn-ea"/>
                  <a:cs typeface="+mn-cs"/>
                </a:rPr>
                <a:t>Шаг №5</a:t>
              </a:r>
            </a:p>
          </p:txBody>
        </p:sp>
      </p:grpSp>
      <p:sp>
        <p:nvSpPr>
          <p:cNvPr id="44" name="Объект 2">
            <a:extLst>
              <a:ext uri="{FF2B5EF4-FFF2-40B4-BE49-F238E27FC236}">
                <a16:creationId xmlns="" xmlns:a16="http://schemas.microsoft.com/office/drawing/2014/main" id="{2C3B7E31-7505-D659-626D-79D8F5366C2B}"/>
              </a:ext>
            </a:extLst>
          </p:cNvPr>
          <p:cNvSpPr txBox="1">
            <a:spLocks/>
          </p:cNvSpPr>
          <p:nvPr/>
        </p:nvSpPr>
        <p:spPr>
          <a:xfrm>
            <a:off x="7951999" y="2530398"/>
            <a:ext cx="4128544" cy="1335949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prstClr val="white">
                <a:lumMod val="50000"/>
              </a:prstClr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lvl1pPr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8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dirty="0"/>
              <a:t>Психолого-педагогическое сопровождение в школе</a:t>
            </a:r>
          </a:p>
        </p:txBody>
      </p:sp>
      <p:sp>
        <p:nvSpPr>
          <p:cNvPr id="45" name="Объект 2">
            <a:extLst>
              <a:ext uri="{FF2B5EF4-FFF2-40B4-BE49-F238E27FC236}">
                <a16:creationId xmlns="" xmlns:a16="http://schemas.microsoft.com/office/drawing/2014/main" id="{7596A4F7-96B5-B5F2-1AE4-72C071B4F9BD}"/>
              </a:ext>
            </a:extLst>
          </p:cNvPr>
          <p:cNvSpPr txBox="1">
            <a:spLocks/>
          </p:cNvSpPr>
          <p:nvPr/>
        </p:nvSpPr>
        <p:spPr>
          <a:xfrm>
            <a:off x="7951999" y="4244499"/>
            <a:ext cx="4128544" cy="1302119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prstClr val="white">
                <a:lumMod val="50000"/>
              </a:prstClr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defPPr>
              <a:defRPr lang="ru-RU"/>
            </a:defPPr>
            <a:lvl1pPr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8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9pPr>
          </a:lstStyle>
          <a:p>
            <a:r>
              <a:rPr lang="ru-RU" sz="2600" dirty="0">
                <a:solidFill>
                  <a:schemeClr val="tx1"/>
                </a:solidFill>
              </a:rPr>
              <a:t>Рекомендации пройти Центральную психолого-педагогическую комиссию</a:t>
            </a:r>
          </a:p>
        </p:txBody>
      </p:sp>
      <p:sp>
        <p:nvSpPr>
          <p:cNvPr id="48" name="Стрелка вверх 47">
            <a:extLst>
              <a:ext uri="{FF2B5EF4-FFF2-40B4-BE49-F238E27FC236}">
                <a16:creationId xmlns="" xmlns:a16="http://schemas.microsoft.com/office/drawing/2014/main" id="{BF4F53C0-CF3A-B15F-4A54-8B28443307D3}"/>
              </a:ext>
            </a:extLst>
          </p:cNvPr>
          <p:cNvSpPr/>
          <p:nvPr/>
        </p:nvSpPr>
        <p:spPr>
          <a:xfrm rot="4544119">
            <a:off x="7115115" y="3332070"/>
            <a:ext cx="803360" cy="732080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верх 49">
            <a:extLst>
              <a:ext uri="{FF2B5EF4-FFF2-40B4-BE49-F238E27FC236}">
                <a16:creationId xmlns="" xmlns:a16="http://schemas.microsoft.com/office/drawing/2014/main" id="{F6B7DD36-6139-F3DF-777A-7530E80AEAF6}"/>
              </a:ext>
            </a:extLst>
          </p:cNvPr>
          <p:cNvSpPr/>
          <p:nvPr/>
        </p:nvSpPr>
        <p:spPr>
          <a:xfrm rot="6131388">
            <a:off x="7141787" y="4227141"/>
            <a:ext cx="803360" cy="732080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1581807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4319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75CA1563-2F15-8CB7-8B16-622F81C56B7C}"/>
              </a:ext>
            </a:extLst>
          </p:cNvPr>
          <p:cNvSpPr txBox="1">
            <a:spLocks/>
          </p:cNvSpPr>
          <p:nvPr/>
        </p:nvSpPr>
        <p:spPr>
          <a:xfrm>
            <a:off x="822435" y="1038127"/>
            <a:ext cx="10515600" cy="9207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ППк</a:t>
            </a:r>
            <a:r>
              <a:rPr lang="ru-RU" dirty="0"/>
              <a:t> в Школе: направления работы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2A32B57D-7A39-4BE7-06ED-7F9FD578E8C6}"/>
              </a:ext>
            </a:extLst>
          </p:cNvPr>
          <p:cNvSpPr txBox="1">
            <a:spLocks/>
          </p:cNvSpPr>
          <p:nvPr/>
        </p:nvSpPr>
        <p:spPr>
          <a:xfrm>
            <a:off x="462034" y="2164669"/>
            <a:ext cx="5425986" cy="677323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1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Психолого-педагогическое сопровождение в Школе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="" xmlns:a16="http://schemas.microsoft.com/office/drawing/2014/main" id="{FF194175-B10D-19CC-01B2-03400B4EA2EA}"/>
              </a:ext>
            </a:extLst>
          </p:cNvPr>
          <p:cNvSpPr txBox="1">
            <a:spLocks/>
          </p:cNvSpPr>
          <p:nvPr/>
        </p:nvSpPr>
        <p:spPr>
          <a:xfrm>
            <a:off x="6111764" y="2196199"/>
            <a:ext cx="5591110" cy="677323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85000" lnSpcReduction="1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sz="2400" dirty="0"/>
              <a:t>Рекомендации пройти Центральную психолого-педагогическую комиссию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="" xmlns:a16="http://schemas.microsoft.com/office/drawing/2014/main" id="{876F05B5-614F-E731-2254-6369687E3355}"/>
              </a:ext>
            </a:extLst>
          </p:cNvPr>
          <p:cNvSpPr txBox="1">
            <a:spLocks/>
          </p:cNvSpPr>
          <p:nvPr/>
        </p:nvSpPr>
        <p:spPr>
          <a:xfrm>
            <a:off x="462033" y="3005950"/>
            <a:ext cx="5425987" cy="3196717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noFill/>
            <a:prstDash val="sysDash"/>
            <a:miter lim="800000"/>
          </a:ln>
          <a:effectLst/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lvl1pPr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8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Дополнительные занятия с учителем (создание индивидуального учебного плана и </a:t>
            </a:r>
            <a:r>
              <a:rPr lang="ru-RU" sz="2000" dirty="0" err="1"/>
              <a:t>тп</a:t>
            </a:r>
            <a:r>
              <a:rPr lang="ru-RU" sz="2000" dirty="0"/>
              <a:t>)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Индивидуальные</a:t>
            </a:r>
            <a:r>
              <a:rPr lang="en-US" sz="2000" dirty="0"/>
              <a:t>/</a:t>
            </a:r>
            <a:r>
              <a:rPr lang="ru-RU" sz="2000" dirty="0"/>
              <a:t>групповые занятия с учителем-логопедом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Занятия с педагогом-психологом (мини группы</a:t>
            </a:r>
            <a:r>
              <a:rPr lang="en-US" sz="2000" dirty="0"/>
              <a:t>/</a:t>
            </a:r>
            <a:r>
              <a:rPr lang="ru-RU" sz="2000" dirty="0"/>
              <a:t>индивидуально)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Сопровождение социальным педагогом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000" dirty="0"/>
              <a:t>Получение рекомендаций в течении учебного года</a:t>
            </a:r>
          </a:p>
        </p:txBody>
      </p:sp>
      <p:sp>
        <p:nvSpPr>
          <p:cNvPr id="42" name="Скругленный прямоугольник 4">
            <a:extLst>
              <a:ext uri="{FF2B5EF4-FFF2-40B4-BE49-F238E27FC236}">
                <a16:creationId xmlns="" xmlns:a16="http://schemas.microsoft.com/office/drawing/2014/main" id="{B662C73F-4B02-B278-8CA6-4B541CAF0FAA}"/>
              </a:ext>
            </a:extLst>
          </p:cNvPr>
          <p:cNvSpPr txBox="1"/>
          <p:nvPr/>
        </p:nvSpPr>
        <p:spPr>
          <a:xfrm>
            <a:off x="6127532" y="3037482"/>
            <a:ext cx="5591110" cy="595948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9pPr>
          </a:lstStyle>
          <a:p>
            <a:r>
              <a:rPr lang="ru-RU" dirty="0"/>
              <a:t>Предоставление родителем заключения ЦПМПК в Школу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="" xmlns:a16="http://schemas.microsoft.com/office/drawing/2014/main" id="{60FF382C-963E-8AC9-2B72-5438B398220E}"/>
              </a:ext>
            </a:extLst>
          </p:cNvPr>
          <p:cNvSpPr txBox="1">
            <a:spLocks/>
          </p:cNvSpPr>
          <p:nvPr/>
        </p:nvSpPr>
        <p:spPr>
          <a:xfrm>
            <a:off x="8992750" y="3728186"/>
            <a:ext cx="2769855" cy="1293131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800" dirty="0"/>
              <a:t>Обучающийся с ограниченными возможностями здоровья 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="" xmlns:a16="http://schemas.microsoft.com/office/drawing/2014/main" id="{5344671B-C8DF-14A7-2BA7-C8B427778FE9}"/>
              </a:ext>
            </a:extLst>
          </p:cNvPr>
          <p:cNvSpPr txBox="1">
            <a:spLocks/>
          </p:cNvSpPr>
          <p:nvPr/>
        </p:nvSpPr>
        <p:spPr>
          <a:xfrm>
            <a:off x="6095999" y="3759719"/>
            <a:ext cx="2757421" cy="1293132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800" dirty="0"/>
              <a:t> Обучающийся, испытывающий трудности в освоении основных общеобразовательных программ</a:t>
            </a:r>
          </a:p>
        </p:txBody>
      </p:sp>
      <p:sp>
        <p:nvSpPr>
          <p:cNvPr id="45" name="Объект 2">
            <a:extLst>
              <a:ext uri="{FF2B5EF4-FFF2-40B4-BE49-F238E27FC236}">
                <a16:creationId xmlns="" xmlns:a16="http://schemas.microsoft.com/office/drawing/2014/main" id="{FE72D004-7D22-04EF-8EA6-25C95951D193}"/>
              </a:ext>
            </a:extLst>
          </p:cNvPr>
          <p:cNvSpPr txBox="1">
            <a:spLocks/>
          </p:cNvSpPr>
          <p:nvPr/>
        </p:nvSpPr>
        <p:spPr>
          <a:xfrm>
            <a:off x="8913923" y="5141735"/>
            <a:ext cx="2769855" cy="1033804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prstClr val="white">
                <a:lumMod val="50000"/>
              </a:prstClr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lvl1pPr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8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Создание специальных условий обучения</a:t>
            </a:r>
          </a:p>
        </p:txBody>
      </p:sp>
      <p:sp>
        <p:nvSpPr>
          <p:cNvPr id="49" name="Объект 2">
            <a:extLst>
              <a:ext uri="{FF2B5EF4-FFF2-40B4-BE49-F238E27FC236}">
                <a16:creationId xmlns="" xmlns:a16="http://schemas.microsoft.com/office/drawing/2014/main" id="{B54C14C8-66F4-0D25-F834-55CDD72EF97A}"/>
              </a:ext>
            </a:extLst>
          </p:cNvPr>
          <p:cNvSpPr txBox="1">
            <a:spLocks/>
          </p:cNvSpPr>
          <p:nvPr/>
        </p:nvSpPr>
        <p:spPr>
          <a:xfrm>
            <a:off x="6099607" y="5137333"/>
            <a:ext cx="2769855" cy="1033804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prstClr val="white">
                <a:lumMod val="50000"/>
              </a:prstClr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lvl1pPr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8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Психолого-педагогическое сопровождение в Школе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439917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8717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9600" y="1223127"/>
            <a:ext cx="10972800" cy="1143000"/>
          </a:xfrm>
        </p:spPr>
        <p:txBody>
          <a:bodyPr/>
          <a:lstStyle/>
          <a:p>
            <a:r>
              <a:rPr lang="ru-RU" dirty="0" smtClean="0"/>
              <a:t>ИНТЕРАКТИВНОЕ </a:t>
            </a:r>
            <a:r>
              <a:rPr lang="ru-RU" dirty="0"/>
              <a:t>ЗАДАНИЕ 3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609600" y="2187141"/>
            <a:ext cx="10972800" cy="28784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>
                <a:hlinkClick r:id="rId5"/>
              </a:rPr>
              <a:t>ППк</a:t>
            </a:r>
            <a:r>
              <a:rPr lang="ru-RU" dirty="0">
                <a:hlinkClick r:id="rId5"/>
              </a:rPr>
              <a:t> в Школе: алгоритм взаимодействия (learningapps.org)</a:t>
            </a:r>
            <a:endParaRPr lang="ru-RU" dirty="0"/>
          </a:p>
        </p:txBody>
      </p:sp>
      <p:pic>
        <p:nvPicPr>
          <p:cNvPr id="3074" name="Picture 2" descr="C:\Users\User\Downloads\qrcode (2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991" y="3530326"/>
            <a:ext cx="3070567" cy="30705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9600" y="1295679"/>
            <a:ext cx="10972800" cy="1143000"/>
          </a:xfrm>
        </p:spPr>
        <p:txBody>
          <a:bodyPr/>
          <a:lstStyle/>
          <a:p>
            <a:r>
              <a:rPr lang="ru-RU" dirty="0" smtClean="0"/>
              <a:t>ИНТЕРАКТИВНОЕ </a:t>
            </a:r>
            <a:r>
              <a:rPr lang="ru-RU" dirty="0"/>
              <a:t>ЗАДАНИЕ 4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609600" y="2223417"/>
            <a:ext cx="10972800" cy="28784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>
                <a:hlinkClick r:id="rId5"/>
              </a:rPr>
              <a:t>ППк</a:t>
            </a:r>
            <a:r>
              <a:rPr lang="ru-RU" dirty="0">
                <a:hlinkClick r:id="rId5"/>
              </a:rPr>
              <a:t> в Школе: направления работы (learningapps.org)</a:t>
            </a:r>
            <a:endParaRPr lang="ru-RU" dirty="0"/>
          </a:p>
        </p:txBody>
      </p:sp>
      <p:pic>
        <p:nvPicPr>
          <p:cNvPr id="4098" name="Picture 2" descr="C:\Users\User\Downloads\qrcode (3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558" y="3282275"/>
            <a:ext cx="3317358" cy="33173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026BBD-B757-550A-95FF-9CA2F7F7A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603" y="1986455"/>
            <a:ext cx="11791666" cy="115088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800" dirty="0"/>
              <a:t>Психолого-педагогический консилиум и ребенок с ОВЗ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50276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135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99B385C4-8311-3906-E4C3-2D240EB3A5A2}"/>
              </a:ext>
            </a:extLst>
          </p:cNvPr>
          <p:cNvSpPr txBox="1">
            <a:spLocks/>
          </p:cNvSpPr>
          <p:nvPr/>
        </p:nvSpPr>
        <p:spPr>
          <a:xfrm>
            <a:off x="806669" y="1040523"/>
            <a:ext cx="10515600" cy="5872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/>
              <a:t>Система комплексной помощи ребенку с ОВЗ</a:t>
            </a: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="" xmlns:a16="http://schemas.microsoft.com/office/drawing/2014/main" id="{8D0DB873-CA13-AEB7-0771-D341A2936DC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900887702"/>
              </p:ext>
            </p:extLst>
          </p:nvPr>
        </p:nvGraphicFramePr>
        <p:xfrm>
          <a:off x="121444" y="4497761"/>
          <a:ext cx="11949112" cy="180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97F6238-0C60-0A2E-6DDA-4986E9B52355}"/>
              </a:ext>
            </a:extLst>
          </p:cNvPr>
          <p:cNvSpPr/>
          <p:nvPr/>
        </p:nvSpPr>
        <p:spPr bwMode="auto">
          <a:xfrm>
            <a:off x="6277786" y="1869079"/>
            <a:ext cx="5346042" cy="707886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Психолого-педагогический консилиум в Школе (</a:t>
            </a:r>
            <a:r>
              <a:rPr lang="ru-RU" sz="20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ППк</a:t>
            </a:r>
            <a:r>
              <a:rPr lang="ru-RU" sz="2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="" xmlns:a16="http://schemas.microsoft.com/office/drawing/2014/main" id="{072DE0A7-2331-C47C-D540-806EF05BA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246" y="2681813"/>
            <a:ext cx="5432565" cy="1692771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noFill/>
            <a:prstDash val="sysDash"/>
            <a:miter lim="800000"/>
          </a:ln>
          <a:effectLst/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defPPr>
              <a:defRPr lang="ru-RU"/>
            </a:defPPr>
            <a:lvl1pPr marL="342900" lvl="0" indent="-342900" algn="just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Courier New" panose="02070309020205020404" pitchFamily="49" charset="0"/>
              <a:buChar char="o"/>
              <a:defRPr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altLang="ru-RU" dirty="0"/>
              <a:t>Обеспечение специальных образовательных условий</a:t>
            </a:r>
          </a:p>
          <a:p>
            <a:r>
              <a:rPr lang="ru-RU" altLang="ru-RU" dirty="0"/>
              <a:t>Предоставление коррекционно-развивающих занятий</a:t>
            </a:r>
          </a:p>
          <a:p>
            <a:r>
              <a:rPr lang="ru-RU" altLang="ru-RU" dirty="0"/>
              <a:t>Сопровождение образовательного процесса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="" xmlns:a16="http://schemas.microsoft.com/office/drawing/2014/main" id="{48A88039-61A8-1ACC-6EAD-D0F9394E8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5043" y="2667421"/>
            <a:ext cx="5332573" cy="1692771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noFill/>
            <a:prstDash val="sysDash"/>
            <a:miter lim="800000"/>
          </a:ln>
          <a:effectLst/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defPPr>
              <a:defRPr lang="ru-RU"/>
            </a:defPPr>
            <a:lvl1pPr marL="342900" lvl="0" indent="-342900" algn="just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Courier New" panose="02070309020205020404" pitchFamily="49" charset="0"/>
              <a:buChar char="o"/>
              <a:defRPr sz="20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altLang="ru-RU" dirty="0"/>
              <a:t>Определение индивидуальных особенностей ребенка</a:t>
            </a:r>
          </a:p>
          <a:p>
            <a:r>
              <a:rPr lang="ru-RU" altLang="ru-RU" dirty="0"/>
              <a:t>Мониторинг  развития ребенка</a:t>
            </a:r>
          </a:p>
          <a:p>
            <a:r>
              <a:rPr lang="ru-RU" altLang="ru-RU" dirty="0"/>
              <a:t>Определение траектории индивидуального развития ребенка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C4C9E298-8E3D-BB91-6AE9-7537D7DA05D6}"/>
              </a:ext>
            </a:extLst>
          </p:cNvPr>
          <p:cNvSpPr/>
          <p:nvPr/>
        </p:nvSpPr>
        <p:spPr bwMode="auto">
          <a:xfrm>
            <a:off x="369769" y="1869079"/>
            <a:ext cx="5346042" cy="707886"/>
          </a:xfrm>
          <a:prstGeom prst="rect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Психолого-педагогическая служба сопровождения в Школе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487214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7591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6C979885-7143-AC7E-FEE8-37BEEF1748A1}"/>
              </a:ext>
            </a:extLst>
          </p:cNvPr>
          <p:cNvSpPr txBox="1">
            <a:spLocks/>
          </p:cNvSpPr>
          <p:nvPr/>
        </p:nvSpPr>
        <p:spPr>
          <a:xfrm>
            <a:off x="869732" y="1038127"/>
            <a:ext cx="10515600" cy="9207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Алгоритм действий </a:t>
            </a:r>
            <a:r>
              <a:rPr lang="ru-RU" dirty="0" err="1"/>
              <a:t>ППк</a:t>
            </a:r>
            <a:endParaRPr lang="ru-RU" dirty="0"/>
          </a:p>
        </p:txBody>
      </p:sp>
      <p:graphicFrame>
        <p:nvGraphicFramePr>
          <p:cNvPr id="16" name="Объект 4">
            <a:extLst>
              <a:ext uri="{FF2B5EF4-FFF2-40B4-BE49-F238E27FC236}">
                <a16:creationId xmlns="" xmlns:a16="http://schemas.microsoft.com/office/drawing/2014/main" id="{256D95DB-6F79-1458-3D14-7E47D81B4A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00227972"/>
              </p:ext>
            </p:extLst>
          </p:nvPr>
        </p:nvGraphicFramePr>
        <p:xfrm>
          <a:off x="457200" y="1764231"/>
          <a:ext cx="11619571" cy="4728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3D6F4BFB-05F1-EA86-9D71-20A6386C0F7A}"/>
              </a:ext>
            </a:extLst>
          </p:cNvPr>
          <p:cNvSpPr/>
          <p:nvPr/>
        </p:nvSpPr>
        <p:spPr>
          <a:xfrm>
            <a:off x="223578" y="2027208"/>
            <a:ext cx="523875" cy="497206"/>
          </a:xfrm>
          <a:prstGeom prst="ellipse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4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9D740CED-D6FD-9454-16F1-7D017FC417C7}"/>
              </a:ext>
            </a:extLst>
          </p:cNvPr>
          <p:cNvSpPr/>
          <p:nvPr/>
        </p:nvSpPr>
        <p:spPr>
          <a:xfrm>
            <a:off x="3239948" y="2074082"/>
            <a:ext cx="523875" cy="497206"/>
          </a:xfrm>
          <a:prstGeom prst="ellipse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4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96DAA637-F564-0E53-AE4B-F2B759FBBE6B}"/>
              </a:ext>
            </a:extLst>
          </p:cNvPr>
          <p:cNvSpPr/>
          <p:nvPr/>
        </p:nvSpPr>
        <p:spPr>
          <a:xfrm>
            <a:off x="6266985" y="2074082"/>
            <a:ext cx="523875" cy="497206"/>
          </a:xfrm>
          <a:prstGeom prst="ellipse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4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5A503E4A-FDC2-0744-1779-8C41D3EB1ED0}"/>
              </a:ext>
            </a:extLst>
          </p:cNvPr>
          <p:cNvSpPr/>
          <p:nvPr/>
        </p:nvSpPr>
        <p:spPr>
          <a:xfrm>
            <a:off x="9171878" y="2091323"/>
            <a:ext cx="523875" cy="497206"/>
          </a:xfrm>
          <a:prstGeom prst="ellipse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4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548C4133-6989-C564-6206-7FBDA54964CA}"/>
              </a:ext>
            </a:extLst>
          </p:cNvPr>
          <p:cNvSpPr/>
          <p:nvPr/>
        </p:nvSpPr>
        <p:spPr>
          <a:xfrm>
            <a:off x="1621682" y="4034913"/>
            <a:ext cx="523875" cy="497206"/>
          </a:xfrm>
          <a:prstGeom prst="ellipse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4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5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9B465E0B-7BC1-F7DA-734E-1972EBC2375A}"/>
              </a:ext>
            </a:extLst>
          </p:cNvPr>
          <p:cNvSpPr/>
          <p:nvPr/>
        </p:nvSpPr>
        <p:spPr>
          <a:xfrm>
            <a:off x="4761152" y="4034823"/>
            <a:ext cx="523875" cy="497206"/>
          </a:xfrm>
          <a:prstGeom prst="ellipse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4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6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E1A25641-2DB4-BD33-55C4-BDFE71943EC7}"/>
              </a:ext>
            </a:extLst>
          </p:cNvPr>
          <p:cNvSpPr/>
          <p:nvPr/>
        </p:nvSpPr>
        <p:spPr>
          <a:xfrm>
            <a:off x="7744186" y="4034823"/>
            <a:ext cx="523875" cy="497206"/>
          </a:xfrm>
          <a:prstGeom prst="ellipse">
            <a:avLst/>
          </a:prstGeom>
          <a:solidFill>
            <a:srgbClr val="CCDEF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44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7</a:t>
            </a:r>
          </a:p>
        </p:txBody>
      </p:sp>
      <p:pic>
        <p:nvPicPr>
          <p:cNvPr id="18" name="Рисунок 17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361090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4080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FE20D9DF-6D8B-9CB5-A2BA-BEE3AEC0F5BE}"/>
              </a:ext>
            </a:extLst>
          </p:cNvPr>
          <p:cNvSpPr txBox="1">
            <a:spLocks/>
          </p:cNvSpPr>
          <p:nvPr/>
        </p:nvSpPr>
        <p:spPr>
          <a:xfrm>
            <a:off x="806669" y="1022361"/>
            <a:ext cx="10515600" cy="9207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ППк</a:t>
            </a:r>
            <a:r>
              <a:rPr lang="ru-RU" dirty="0"/>
              <a:t> в для семьи ребенка с ОВЗ</a:t>
            </a:r>
          </a:p>
        </p:txBody>
      </p:sp>
      <p:graphicFrame>
        <p:nvGraphicFramePr>
          <p:cNvPr id="17" name="Схема 16">
            <a:extLst>
              <a:ext uri="{FF2B5EF4-FFF2-40B4-BE49-F238E27FC236}">
                <a16:creationId xmlns="" xmlns:a16="http://schemas.microsoft.com/office/drawing/2014/main" id="{029BCC01-DAC7-F2AB-8ECD-C08F66A509A6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741302744"/>
              </p:ext>
            </p:extLst>
          </p:nvPr>
        </p:nvGraphicFramePr>
        <p:xfrm>
          <a:off x="383321" y="2169586"/>
          <a:ext cx="11503879" cy="4404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28226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6485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9600" y="1251119"/>
            <a:ext cx="10972800" cy="1143000"/>
          </a:xfrm>
        </p:spPr>
        <p:txBody>
          <a:bodyPr/>
          <a:lstStyle/>
          <a:p>
            <a:r>
              <a:rPr lang="ru-RU" dirty="0" smtClean="0"/>
              <a:t>ИНТЕРАКТИВНОЕ </a:t>
            </a:r>
            <a:r>
              <a:rPr lang="ru-RU" dirty="0"/>
              <a:t>ЗАДАНИЕ 5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773833" y="2201137"/>
            <a:ext cx="10972800" cy="28784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hlinkClick r:id="rId5"/>
              </a:rPr>
              <a:t>Система комплексной помощи ребенку с ОВЗ (learningapps.org)</a:t>
            </a:r>
            <a:endParaRPr lang="ru-RU" dirty="0"/>
          </a:p>
        </p:txBody>
      </p:sp>
      <p:pic>
        <p:nvPicPr>
          <p:cNvPr id="5122" name="Picture 2" descr="C:\Users\User\Downloads\qrcode (4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516" y="3362633"/>
            <a:ext cx="3433945" cy="3433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9600" y="1105684"/>
            <a:ext cx="10972800" cy="1143000"/>
          </a:xfrm>
        </p:spPr>
        <p:txBody>
          <a:bodyPr/>
          <a:lstStyle/>
          <a:p>
            <a:r>
              <a:rPr lang="ru-RU" dirty="0" smtClean="0"/>
              <a:t>ИНТЕРАКТИВНОЕ </a:t>
            </a:r>
            <a:r>
              <a:rPr lang="ru-RU" dirty="0"/>
              <a:t>ЗАДАНИЕ 6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609600" y="2008154"/>
            <a:ext cx="10972800" cy="287846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hlinkClick r:id="rId5"/>
              </a:rPr>
              <a:t>Алгоритм действий </a:t>
            </a:r>
            <a:r>
              <a:rPr lang="ru-RU" dirty="0" err="1">
                <a:hlinkClick r:id="rId5"/>
              </a:rPr>
              <a:t>ППк</a:t>
            </a:r>
            <a:r>
              <a:rPr lang="ru-RU" dirty="0">
                <a:hlinkClick r:id="rId5"/>
              </a:rPr>
              <a:t> по созданию специальных условий обучения ребенка с ОВЗ (learningapps.org)</a:t>
            </a:r>
            <a:endParaRPr lang="ru-RU" dirty="0"/>
          </a:p>
        </p:txBody>
      </p:sp>
      <p:pic>
        <p:nvPicPr>
          <p:cNvPr id="6146" name="Picture 2" descr="C:\Users\User\Downloads\qrcode (5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39" y="3771798"/>
            <a:ext cx="2916975" cy="29169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8026BBD-B757-550A-95FF-9CA2F7F7A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36" y="1233617"/>
            <a:ext cx="11441151" cy="86371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600" dirty="0"/>
              <a:t>Контакты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E3B73264-E2CD-99CB-D403-21F0D718D07D}"/>
              </a:ext>
            </a:extLst>
          </p:cNvPr>
          <p:cNvSpPr txBox="1">
            <a:spLocks/>
          </p:cNvSpPr>
          <p:nvPr/>
        </p:nvSpPr>
        <p:spPr>
          <a:xfrm>
            <a:off x="3090041" y="4540469"/>
            <a:ext cx="5107459" cy="1734207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prstClr val="white">
                <a:lumMod val="50000"/>
              </a:prstClr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lvl1pPr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8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ГБОУ Школа №1862</a:t>
            </a:r>
          </a:p>
          <a:p>
            <a:pPr algn="l"/>
            <a:r>
              <a:rPr lang="ru-RU" sz="1400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                        </a:t>
            </a:r>
            <a:r>
              <a:rPr lang="ru-RU" sz="1600" b="0" i="0" u="none" strike="noStrike" dirty="0">
                <a:solidFill>
                  <a:srgbClr val="666666"/>
                </a:solidFill>
                <a:effectLst/>
                <a:latin typeface="Times New Roman" pitchFamily="18" charset="0"/>
                <a:cs typeface="Times New Roman" pitchFamily="18" charset="0"/>
              </a:rPr>
              <a:t>Тел.: </a:t>
            </a:r>
            <a:r>
              <a:rPr lang="ru-RU" sz="1600" b="0" i="0" u="none" strike="noStrike" dirty="0">
                <a:solidFill>
                  <a:srgbClr val="337AB7"/>
                </a:solidFill>
                <a:effectLst/>
                <a:latin typeface="Times New Roman" pitchFamily="18" charset="0"/>
                <a:cs typeface="Times New Roman" pitchFamily="18" charset="0"/>
                <a:hlinkClick r:id="rId3"/>
              </a:rPr>
              <a:t>+7 (499) 619-58-54</a:t>
            </a:r>
            <a:endParaRPr lang="ru-RU" sz="1600" b="0" i="0" u="none" strike="noStrike" dirty="0">
              <a:solidFill>
                <a:srgbClr val="66666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0" i="0" u="none" strike="noStrike" dirty="0">
                <a:solidFill>
                  <a:srgbClr val="666666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en" sz="1600" b="0" i="0" u="none" strike="noStrike" dirty="0">
                <a:solidFill>
                  <a:srgbClr val="666666"/>
                </a:solidFill>
                <a:effectLst/>
                <a:latin typeface="Times New Roman" pitchFamily="18" charset="0"/>
                <a:cs typeface="Times New Roman" pitchFamily="18" charset="0"/>
              </a:rPr>
              <a:t>E-mail: </a:t>
            </a:r>
            <a:r>
              <a:rPr lang="en" sz="1600" b="0" i="0" u="none" strike="noStrike" dirty="0">
                <a:solidFill>
                  <a:srgbClr val="337AB7"/>
                </a:solidFill>
                <a:effectLst/>
                <a:latin typeface="Times New Roman" pitchFamily="18" charset="0"/>
                <a:cs typeface="Times New Roman" pitchFamily="18" charset="0"/>
                <a:hlinkClick r:id="rId4"/>
              </a:rPr>
              <a:t>1862@edu.mos.ru</a:t>
            </a:r>
            <a:r>
              <a:rPr lang="ru-RU" sz="1600" b="0" i="0" u="none" strike="noStrike" dirty="0">
                <a:solidFill>
                  <a:srgbClr val="337AB7"/>
                </a:solidFill>
                <a:effectLst/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l"/>
            <a:r>
              <a:rPr lang="ru-RU" sz="1600" dirty="0">
                <a:solidFill>
                  <a:srgbClr val="666666"/>
                </a:solidFill>
                <a:latin typeface="Times New Roman" pitchFamily="18" charset="0"/>
                <a:cs typeface="Times New Roman" pitchFamily="18" charset="0"/>
              </a:rPr>
              <a:t>                         Сайт: </a:t>
            </a:r>
            <a:r>
              <a:rPr lang="en" sz="1600" u="sng" dirty="0">
                <a:solidFill>
                  <a:srgbClr val="337AB7"/>
                </a:solidFill>
                <a:latin typeface="Times New Roman" pitchFamily="18" charset="0"/>
                <a:cs typeface="Times New Roman" pitchFamily="18" charset="0"/>
              </a:rPr>
              <a:t>sch1862u.mskobr.ru</a:t>
            </a:r>
          </a:p>
        </p:txBody>
      </p:sp>
      <p:pic>
        <p:nvPicPr>
          <p:cNvPr id="8" name="Рисунок 7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CB42E049-3150-A133-8B85-9A78ACD318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3238" y="4966138"/>
            <a:ext cx="1416659" cy="765146"/>
          </a:xfrm>
          <a:prstGeom prst="rect">
            <a:avLst/>
          </a:prstGeom>
        </p:spPr>
      </p:pic>
      <p:sp>
        <p:nvSpPr>
          <p:cNvPr id="17" name="Объект 2">
            <a:extLst>
              <a:ext uri="{FF2B5EF4-FFF2-40B4-BE49-F238E27FC236}">
                <a16:creationId xmlns="" xmlns:a16="http://schemas.microsoft.com/office/drawing/2014/main" id="{1405EA99-BFA9-B1C4-074F-DDF71FCF6D4C}"/>
              </a:ext>
            </a:extLst>
          </p:cNvPr>
          <p:cNvSpPr txBox="1">
            <a:spLocks/>
          </p:cNvSpPr>
          <p:nvPr/>
        </p:nvSpPr>
        <p:spPr>
          <a:xfrm>
            <a:off x="6195360" y="2425869"/>
            <a:ext cx="5339616" cy="1783521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prstClr val="white">
                <a:lumMod val="50000"/>
              </a:prstClr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lvl1pPr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8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ГБУ Городской психолого-педагогический центр ДОНМ</a:t>
            </a:r>
          </a:p>
          <a:p>
            <a:pPr algn="l"/>
            <a:r>
              <a:rPr lang="ru-RU" sz="1400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                               Отдел сопровождения реализации ФГОС</a:t>
            </a:r>
            <a:endParaRPr lang="ru-RU" sz="1400" u="sng" dirty="0">
              <a:solidFill>
                <a:srgbClr val="666666"/>
              </a:solidFill>
              <a:latin typeface="Roboto" panose="02000000000000000000" pitchFamily="2" charset="0"/>
            </a:endParaRPr>
          </a:p>
          <a:p>
            <a:pPr algn="l"/>
            <a:r>
              <a:rPr lang="ru-RU" sz="1400" b="0" i="0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                                </a:t>
            </a:r>
            <a:r>
              <a:rPr lang="ru-RU" sz="1400" dirty="0">
                <a:solidFill>
                  <a:srgbClr val="666666"/>
                </a:solidFill>
                <a:latin typeface="Roboto" panose="02000000000000000000" pitchFamily="2" charset="0"/>
              </a:rPr>
              <a:t>Тел.</a:t>
            </a:r>
            <a:r>
              <a:rPr lang="en" sz="1400" b="0" i="0" u="none" strike="noStrike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: </a:t>
            </a:r>
            <a:r>
              <a:rPr lang="ru-RU" sz="1600" u="sng" dirty="0">
                <a:solidFill>
                  <a:srgbClr val="337AB7"/>
                </a:solidFill>
              </a:rPr>
              <a:t>+ 7 (499) 172-11-97</a:t>
            </a:r>
            <a:endParaRPr lang="ru-RU" sz="1400" u="sng" dirty="0">
              <a:solidFill>
                <a:srgbClr val="337AB7"/>
              </a:solidFill>
            </a:endParaRPr>
          </a:p>
          <a:p>
            <a:pPr algn="l"/>
            <a:r>
              <a:rPr lang="ru-RU" sz="1400" dirty="0">
                <a:solidFill>
                  <a:srgbClr val="666666"/>
                </a:solidFill>
                <a:latin typeface="Roboto" panose="02000000000000000000" pitchFamily="2" charset="0"/>
              </a:rPr>
              <a:t>                                Сайт</a:t>
            </a:r>
            <a:r>
              <a:rPr lang="ru-RU" sz="1400" dirty="0">
                <a:solidFill>
                  <a:srgbClr val="337AB7"/>
                </a:solidFill>
                <a:latin typeface="Roboto" panose="02000000000000000000" pitchFamily="2" charset="0"/>
              </a:rPr>
              <a:t>:</a:t>
            </a:r>
            <a:r>
              <a:rPr lang="en" sz="1400" dirty="0">
                <a:solidFill>
                  <a:srgbClr val="337AB7"/>
                </a:solidFill>
                <a:latin typeface="Roboto" panose="02000000000000000000" pitchFamily="2" charset="0"/>
              </a:rPr>
              <a:t> </a:t>
            </a:r>
            <a:r>
              <a:rPr lang="ru-RU" sz="1400" dirty="0">
                <a:solidFill>
                  <a:srgbClr val="337AB7"/>
                </a:solidFill>
                <a:latin typeface="Roboto" panose="02000000000000000000" pitchFamily="2" charset="0"/>
              </a:rPr>
              <a:t> </a:t>
            </a:r>
            <a:r>
              <a:rPr lang="en" sz="1400" u="sng" dirty="0" err="1">
                <a:solidFill>
                  <a:srgbClr val="337AB7"/>
                </a:solidFill>
                <a:latin typeface="Roboto" panose="02000000000000000000" pitchFamily="2" charset="0"/>
              </a:rPr>
              <a:t>gppc.ru</a:t>
            </a:r>
            <a:endParaRPr lang="en" sz="1400" u="sng" dirty="0">
              <a:solidFill>
                <a:srgbClr val="337AB7"/>
              </a:solidFill>
              <a:latin typeface="Roboto" panose="02000000000000000000" pitchFamily="2" charset="0"/>
            </a:endParaRPr>
          </a:p>
          <a:p>
            <a:pPr algn="l"/>
            <a:endParaRPr lang="en" sz="1400" b="0" i="0" u="none" strike="noStrike" dirty="0">
              <a:solidFill>
                <a:srgbClr val="666666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35C8E7C1-0806-95AE-7148-204F4A3BD01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r="65274"/>
          <a:stretch/>
        </p:blipFill>
        <p:spPr>
          <a:xfrm>
            <a:off x="6274190" y="3073510"/>
            <a:ext cx="717800" cy="75600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"/>
            <a:ext cx="1663811" cy="89863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471448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  <a:endParaRPr lang="ru-RU" dirty="0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020852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бъект 2">
            <a:extLst>
              <a:ext uri="{FF2B5EF4-FFF2-40B4-BE49-F238E27FC236}">
                <a16:creationId xmlns="" xmlns:a16="http://schemas.microsoft.com/office/drawing/2014/main" id="{1405EA99-BFA9-B1C4-074F-DDF71FCF6D4C}"/>
              </a:ext>
            </a:extLst>
          </p:cNvPr>
          <p:cNvSpPr txBox="1">
            <a:spLocks/>
          </p:cNvSpPr>
          <p:nvPr/>
        </p:nvSpPr>
        <p:spPr>
          <a:xfrm>
            <a:off x="293801" y="2420614"/>
            <a:ext cx="5339616" cy="1783521"/>
          </a:xfrm>
          <a:prstGeom prst="rect">
            <a:avLst/>
          </a:prstGeom>
          <a:solidFill>
            <a:prstClr val="white">
              <a:hueOff val="0"/>
              <a:satOff val="0"/>
              <a:lumOff val="0"/>
              <a:alphaOff val="0"/>
            </a:prstClr>
          </a:solidFill>
          <a:ln w="28575" cap="flat" cmpd="sng" algn="ctr">
            <a:solidFill>
              <a:prstClr val="white">
                <a:lumMod val="50000"/>
              </a:prstClr>
            </a:solidFill>
            <a:prstDash val="sys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64770" tIns="64770" rIns="64770" bIns="64770" numCol="1" spcCol="1270" anchor="ctr" anchorCtr="0">
            <a:noAutofit/>
          </a:bodyPr>
          <a:lstStyle>
            <a:lvl1pPr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28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0" i="0" u="none" strike="noStrik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Центральная </a:t>
            </a:r>
            <a:r>
              <a:rPr lang="ru-RU" sz="2000" b="0" i="0" u="none" strike="noStrike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психолого-медико-педагогическая</a:t>
            </a:r>
            <a:r>
              <a:rPr lang="ru-RU" sz="2000" b="0" i="0" u="none" strike="noStrik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комиссия г.Москвы</a:t>
            </a:r>
            <a:endParaRPr lang="ru-RU" sz="20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0" i="0" strike="noStrike" dirty="0">
                <a:solidFill>
                  <a:srgbClr val="666666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sz="1600" dirty="0">
                <a:solidFill>
                  <a:srgbClr val="666666"/>
                </a:solidFill>
                <a:latin typeface="Times New Roman" pitchFamily="18" charset="0"/>
                <a:cs typeface="Times New Roman" pitchFamily="18" charset="0"/>
              </a:rPr>
              <a:t>Тел.</a:t>
            </a:r>
            <a:r>
              <a:rPr lang="en" sz="1600" b="0" i="0" u="none" strike="noStrike" dirty="0">
                <a:solidFill>
                  <a:srgbClr val="666666"/>
                </a:solidFill>
                <a:effectLst/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1600" b="0" i="0" u="sng" strike="noStrike" dirty="0">
                <a:solidFill>
                  <a:srgbClr val="337AB7"/>
                </a:solidFill>
                <a:effectLst/>
                <a:latin typeface="Times New Roman" pitchFamily="18" charset="0"/>
                <a:cs typeface="Times New Roman" pitchFamily="18" charset="0"/>
              </a:rPr>
              <a:t>8 (499) 322-34-30</a:t>
            </a:r>
            <a:endParaRPr lang="ru-RU" sz="1600" u="sng" dirty="0">
              <a:solidFill>
                <a:srgbClr val="337AB7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dirty="0">
                <a:solidFill>
                  <a:srgbClr val="666666"/>
                </a:solidFill>
                <a:latin typeface="Times New Roman" pitchFamily="18" charset="0"/>
                <a:cs typeface="Times New Roman" pitchFamily="18" charset="0"/>
              </a:rPr>
              <a:t>                                Сайт</a:t>
            </a:r>
            <a:r>
              <a:rPr lang="ru-RU" sz="1600" dirty="0">
                <a:solidFill>
                  <a:srgbClr val="337AB7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" sz="1600" dirty="0">
                <a:solidFill>
                  <a:srgbClr val="337AB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u="sng" dirty="0">
                <a:latin typeface="Times New Roman" pitchFamily="18" charset="0"/>
                <a:cs typeface="Times New Roman" pitchFamily="18" charset="0"/>
                <a:hlinkClick r:id="rId7"/>
              </a:rPr>
              <a:t>info.cpmpk@mcko.ru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" sz="1400" u="sng" dirty="0">
              <a:solidFill>
                <a:srgbClr val="337AB7"/>
              </a:solidFill>
              <a:latin typeface="Roboto" panose="02000000000000000000" pitchFamily="2" charset="0"/>
            </a:endParaRPr>
          </a:p>
          <a:p>
            <a:pPr algn="l"/>
            <a:endParaRPr lang="en" sz="1400" b="0" i="0" u="none" strike="noStrike" dirty="0">
              <a:solidFill>
                <a:srgbClr val="666666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3" name="Рисунок 22" descr="_jp_uJJh-xQ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583" y="2953845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133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/>
              <a:t>КЕЙСЫ</a:t>
            </a: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85854" y="1189035"/>
            <a:ext cx="10972800" cy="1143000"/>
          </a:xfrm>
        </p:spPr>
        <p:txBody>
          <a:bodyPr/>
          <a:lstStyle/>
          <a:p>
            <a:r>
              <a:rPr lang="ru-RU" dirty="0"/>
              <a:t>КЕЙС 1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-97928" y="2010022"/>
            <a:ext cx="11940363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/>
              <a:t>   </a:t>
            </a:r>
            <a:endParaRPr lang="ru-RU" sz="2800" dirty="0" smtClean="0"/>
          </a:p>
          <a:p>
            <a:pPr indent="342900">
              <a:buNone/>
            </a:pPr>
            <a:r>
              <a:rPr lang="ru-RU" sz="2800" dirty="0" smtClean="0"/>
              <a:t>Запрос </a:t>
            </a:r>
            <a:r>
              <a:rPr lang="ru-RU" sz="2800" dirty="0"/>
              <a:t>со стороны мамы на проведение обследования. </a:t>
            </a:r>
            <a:endParaRPr lang="ru-RU" sz="2800" dirty="0" smtClean="0"/>
          </a:p>
          <a:p>
            <a:pPr indent="342900">
              <a:buNone/>
            </a:pPr>
            <a:r>
              <a:rPr lang="ru-RU" sz="2800" dirty="0" smtClean="0"/>
              <a:t>   </a:t>
            </a:r>
            <a:r>
              <a:rPr lang="ru-RU" sz="2400" dirty="0"/>
              <a:t>Жалобы: трудности по предмету русский язык, не ставит точку, пишет новое предложение с маленькой буквы, небрежные работы в </a:t>
            </a:r>
            <a:r>
              <a:rPr lang="ru-RU" sz="2400" dirty="0" smtClean="0"/>
              <a:t>тетради.</a:t>
            </a:r>
          </a:p>
          <a:p>
            <a:pPr indent="342900">
              <a:buNone/>
            </a:pPr>
            <a:r>
              <a:rPr lang="ru-RU" sz="2400" dirty="0" smtClean="0"/>
              <a:t>   Невнимательна </a:t>
            </a:r>
            <a:r>
              <a:rPr lang="ru-RU" sz="2400" dirty="0"/>
              <a:t>при выполнении домашнего задания, трудно заставить делать уроки, если нет желания, может учиться лучше. </a:t>
            </a:r>
            <a:endParaRPr lang="ru-RU" sz="2400" dirty="0" smtClean="0"/>
          </a:p>
          <a:p>
            <a:pPr indent="342900">
              <a:buNone/>
            </a:pPr>
            <a:r>
              <a:rPr lang="ru-RU" sz="2400" dirty="0" smtClean="0"/>
              <a:t>   Мама </a:t>
            </a:r>
            <a:r>
              <a:rPr lang="ru-RU" sz="2400" dirty="0"/>
              <a:t>сомневается в </a:t>
            </a:r>
            <a:r>
              <a:rPr lang="ru-RU" sz="2400" dirty="0" smtClean="0"/>
              <a:t>компетентности </a:t>
            </a:r>
            <a:r>
              <a:rPr lang="ru-RU" sz="2400" dirty="0"/>
              <a:t>педагога, правильном выборе индивидуальных приемов работы с ребенком.</a:t>
            </a:r>
          </a:p>
          <a:p>
            <a:pPr indent="342900"/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08992" y="1785386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Какие формы работы специалистов консилиума должны быть выбраны?</a:t>
            </a:r>
            <a:br>
              <a:rPr lang="ru-RU" dirty="0"/>
            </a:b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70451" y="3001617"/>
            <a:ext cx="10972800" cy="3856383"/>
          </a:xfrm>
        </p:spPr>
        <p:txBody>
          <a:bodyPr/>
          <a:lstStyle/>
          <a:p>
            <a:r>
              <a:rPr lang="ru-RU" dirty="0"/>
              <a:t>Консультирование педагога </a:t>
            </a:r>
          </a:p>
          <a:p>
            <a:r>
              <a:rPr lang="ru-RU" dirty="0"/>
              <a:t>Комплексная диагностика группы специалистов </a:t>
            </a:r>
          </a:p>
          <a:p>
            <a:r>
              <a:rPr lang="ru-RU" dirty="0"/>
              <a:t>Занятия с ребенком </a:t>
            </a:r>
          </a:p>
          <a:p>
            <a:r>
              <a:rPr lang="ru-RU" dirty="0"/>
              <a:t>Посещение уроков </a:t>
            </a:r>
          </a:p>
          <a:p>
            <a:r>
              <a:rPr lang="ru-RU" dirty="0"/>
              <a:t>Курсовая подготовка педагога </a:t>
            </a:r>
          </a:p>
          <a:p>
            <a:r>
              <a:rPr lang="ru-RU" dirty="0"/>
              <a:t>Направление на </a:t>
            </a:r>
            <a:r>
              <a:rPr lang="ru-RU" dirty="0" smtClean="0"/>
              <a:t>ЦПМПК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14670" y="1470991"/>
            <a:ext cx="11167730" cy="5029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400" dirty="0"/>
              <a:t>1. Проведение комплексного обследования группой специалистов: </a:t>
            </a:r>
          </a:p>
          <a:p>
            <a:r>
              <a:rPr lang="ru-RU" sz="3400" dirty="0" smtClean="0"/>
              <a:t>учитель-логопед </a:t>
            </a:r>
          </a:p>
          <a:p>
            <a:r>
              <a:rPr lang="ru-RU" sz="3400" dirty="0" smtClean="0"/>
              <a:t>учитель-дефектолог </a:t>
            </a:r>
          </a:p>
          <a:p>
            <a:r>
              <a:rPr lang="ru-RU" sz="3400" dirty="0"/>
              <a:t>п</a:t>
            </a:r>
            <a:r>
              <a:rPr lang="ru-RU" sz="3400" dirty="0" smtClean="0"/>
              <a:t>едагог-психолог </a:t>
            </a:r>
          </a:p>
          <a:p>
            <a:pPr marL="0" indent="0">
              <a:buNone/>
            </a:pPr>
            <a:r>
              <a:rPr lang="ru-RU" sz="3400" dirty="0" smtClean="0"/>
              <a:t>   2</a:t>
            </a:r>
            <a:r>
              <a:rPr lang="ru-RU" sz="3400" dirty="0"/>
              <a:t>. Наблюдение за ребенком в урочной </a:t>
            </a:r>
            <a:r>
              <a:rPr lang="ru-RU" sz="3400" dirty="0" smtClean="0"/>
              <a:t> </a:t>
            </a:r>
          </a:p>
          <a:p>
            <a:pPr marL="0" indent="0">
              <a:buNone/>
            </a:pPr>
            <a:r>
              <a:rPr lang="ru-RU" sz="3400" dirty="0"/>
              <a:t> </a:t>
            </a:r>
            <a:r>
              <a:rPr lang="ru-RU" sz="3400" dirty="0" smtClean="0"/>
              <a:t>      деятельности </a:t>
            </a:r>
            <a:r>
              <a:rPr lang="ru-RU" sz="3400" dirty="0"/>
              <a:t>(педагог-психолог)</a:t>
            </a:r>
          </a:p>
          <a:p>
            <a:pPr>
              <a:buNone/>
            </a:pPr>
            <a:r>
              <a:rPr lang="ru-RU" sz="3400" dirty="0"/>
              <a:t>3. Сбор сведений педагогов, работающих с </a:t>
            </a:r>
            <a:r>
              <a:rPr lang="ru-RU" sz="3400" dirty="0" smtClean="0"/>
              <a:t>     </a:t>
            </a:r>
          </a:p>
          <a:p>
            <a:pPr>
              <a:buNone/>
            </a:pPr>
            <a:r>
              <a:rPr lang="ru-RU" sz="3400" dirty="0"/>
              <a:t> </a:t>
            </a:r>
            <a:r>
              <a:rPr lang="ru-RU" sz="3400" dirty="0" smtClean="0"/>
              <a:t>   ребенком</a:t>
            </a:r>
            <a:endParaRPr lang="ru-RU" sz="3400" dirty="0"/>
          </a:p>
          <a:p>
            <a:pPr>
              <a:buNone/>
            </a:pPr>
            <a:r>
              <a:rPr lang="ru-RU" sz="3400" dirty="0"/>
              <a:t>4. Выработка совместных рекомендаций</a:t>
            </a:r>
          </a:p>
          <a:p>
            <a:pPr>
              <a:buNone/>
            </a:pPr>
            <a:r>
              <a:rPr lang="ru-RU" sz="3400" dirty="0"/>
              <a:t>5. Консультирование </a:t>
            </a:r>
            <a:r>
              <a:rPr lang="ru-RU" sz="3400" dirty="0" smtClean="0"/>
              <a:t>родителей </a:t>
            </a:r>
            <a:r>
              <a:rPr lang="ru-RU" sz="3400" dirty="0"/>
              <a:t>и педагога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90329" y="1351720"/>
            <a:ext cx="10972800" cy="1143000"/>
          </a:xfrm>
        </p:spPr>
        <p:txBody>
          <a:bodyPr/>
          <a:lstStyle/>
          <a:p>
            <a:r>
              <a:rPr lang="ru-RU" dirty="0"/>
              <a:t>КЕЙС 2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10817" y="2445025"/>
            <a:ext cx="10972800" cy="3538331"/>
          </a:xfrm>
        </p:spPr>
        <p:txBody>
          <a:bodyPr>
            <a:normAutofit lnSpcReduction="10000"/>
          </a:bodyPr>
          <a:lstStyle/>
          <a:p>
            <a:pPr indent="342900">
              <a:buNone/>
            </a:pPr>
            <a:r>
              <a:rPr lang="ru-RU" dirty="0"/>
              <a:t>  </a:t>
            </a:r>
            <a:r>
              <a:rPr lang="ru-RU" dirty="0" smtClean="0"/>
              <a:t>Ребенок </a:t>
            </a:r>
            <a:r>
              <a:rPr lang="ru-RU" dirty="0"/>
              <a:t>обучается по </a:t>
            </a:r>
            <a:r>
              <a:rPr lang="ru-RU" dirty="0" smtClean="0"/>
              <a:t>программе АООП ТНР, вариант </a:t>
            </a:r>
            <a:r>
              <a:rPr lang="ru-RU" dirty="0"/>
              <a:t>5.2. </a:t>
            </a:r>
            <a:endParaRPr lang="ru-RU" dirty="0" smtClean="0"/>
          </a:p>
          <a:p>
            <a:pPr indent="342900">
              <a:buNone/>
            </a:pPr>
            <a:r>
              <a:rPr lang="ru-RU" dirty="0" smtClean="0"/>
              <a:t>Программный </a:t>
            </a:r>
            <a:r>
              <a:rPr lang="ru-RU" dirty="0"/>
              <a:t>материал осваивает </a:t>
            </a:r>
            <a:r>
              <a:rPr lang="ru-RU" dirty="0" smtClean="0"/>
              <a:t>частично. Освоение </a:t>
            </a:r>
            <a:r>
              <a:rPr lang="ru-RU" dirty="0"/>
              <a:t>программы менее 50%. Контрольные работы не выполняет.</a:t>
            </a:r>
          </a:p>
          <a:p>
            <a:pPr indent="342900">
              <a:buNone/>
            </a:pPr>
            <a:r>
              <a:rPr lang="ru-RU" dirty="0"/>
              <a:t>   </a:t>
            </a:r>
            <a:r>
              <a:rPr lang="ru-RU" dirty="0" smtClean="0"/>
              <a:t>Действия </a:t>
            </a:r>
            <a:r>
              <a:rPr lang="ru-RU" dirty="0"/>
              <a:t>консилиума образовательной организации?</a:t>
            </a:r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609600" y="1600203"/>
            <a:ext cx="10662745" cy="4525963"/>
          </a:xfrm>
        </p:spPr>
        <p:txBody>
          <a:bodyPr/>
          <a:lstStyle/>
          <a:p>
            <a:pPr algn="ctr">
              <a:buNone/>
            </a:pPr>
            <a:endParaRPr lang="ru-RU" dirty="0"/>
          </a:p>
          <a:p>
            <a:pPr marL="514350" indent="-514350" algn="just">
              <a:buAutoNum type="arabicPeriod"/>
            </a:pPr>
            <a:r>
              <a:rPr lang="ru-RU" dirty="0" smtClean="0"/>
              <a:t>Проведение обследования специалистами </a:t>
            </a:r>
            <a:r>
              <a:rPr lang="ru-RU" dirty="0" err="1" smtClean="0"/>
              <a:t>ППк</a:t>
            </a:r>
            <a:endParaRPr lang="ru-RU" dirty="0" smtClean="0"/>
          </a:p>
          <a:p>
            <a:pPr marL="514350" indent="-514350" algn="just">
              <a:buAutoNum type="arabicPeriod"/>
            </a:pPr>
            <a:r>
              <a:rPr lang="ru-RU" dirty="0" smtClean="0"/>
              <a:t>Составление заключения </a:t>
            </a:r>
            <a:r>
              <a:rPr lang="ru-RU" dirty="0" err="1" smtClean="0"/>
              <a:t>ППк</a:t>
            </a:r>
            <a:endParaRPr lang="ru-RU" dirty="0" smtClean="0"/>
          </a:p>
          <a:p>
            <a:pPr marL="514350" indent="-514350" algn="just">
              <a:buAutoNum type="arabicPeriod"/>
            </a:pPr>
            <a:r>
              <a:rPr lang="ru-RU" dirty="0" smtClean="0"/>
              <a:t>Оформление рекомендаций педагогам, специалистам и родителям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7349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252249" y="1620081"/>
            <a:ext cx="10878206" cy="49198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/>
              <a:t>Заключение психолого-педагогического консилиума</a:t>
            </a:r>
          </a:p>
          <a:p>
            <a:pPr algn="just">
              <a:buNone/>
            </a:pPr>
            <a:r>
              <a:rPr lang="ru-RU" dirty="0"/>
              <a:t>   </a:t>
            </a:r>
            <a:r>
              <a:rPr lang="ru-RU" sz="2800" dirty="0"/>
              <a:t>Обучающийся испытывает устойчивые трудности освоения  АООП НОО обучающихся с ТНР, вариант 5.2. С выполнением </a:t>
            </a:r>
            <a:r>
              <a:rPr lang="ru-RU" sz="2800" dirty="0" smtClean="0"/>
              <a:t>контрольных </a:t>
            </a:r>
            <a:r>
              <a:rPr lang="ru-RU" sz="2800" dirty="0"/>
              <a:t>работ </a:t>
            </a:r>
            <a:r>
              <a:rPr lang="ru-RU" sz="2800" dirty="0" smtClean="0"/>
              <a:t>не </a:t>
            </a:r>
            <a:r>
              <a:rPr lang="ru-RU" sz="2800" dirty="0"/>
              <a:t>справился. Динамика освоения программного материала составляет менее 50 %.</a:t>
            </a:r>
          </a:p>
          <a:p>
            <a:pPr algn="just">
              <a:buNone/>
            </a:pPr>
            <a:r>
              <a:rPr lang="ru-RU" sz="2800" dirty="0"/>
              <a:t> 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609600" y="1600203"/>
            <a:ext cx="10662745" cy="4525963"/>
          </a:xfrm>
        </p:spPr>
        <p:txBody>
          <a:bodyPr/>
          <a:lstStyle/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Рекомендации </a:t>
            </a:r>
            <a:r>
              <a:rPr lang="ru-RU" dirty="0" smtClean="0"/>
              <a:t>педагогам и специалистам  </a:t>
            </a:r>
            <a:endParaRPr lang="ru-RU" dirty="0"/>
          </a:p>
          <a:p>
            <a:pPr>
              <a:buNone/>
            </a:pPr>
            <a:endParaRPr lang="ru-RU" dirty="0"/>
          </a:p>
          <a:p>
            <a:pPr algn="just">
              <a:buNone/>
            </a:pPr>
            <a:r>
              <a:rPr lang="ru-RU" dirty="0"/>
              <a:t>       Подготовить пакет документов для </a:t>
            </a:r>
            <a:r>
              <a:rPr lang="ru-RU" dirty="0" smtClean="0"/>
              <a:t>направления  </a:t>
            </a:r>
            <a:r>
              <a:rPr lang="ru-RU" dirty="0"/>
              <a:t>на ЦПМПК города Москвы с целью уточнения образовательного маршрута.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346842" y="1600203"/>
            <a:ext cx="10752082" cy="4525963"/>
          </a:xfrm>
        </p:spPr>
        <p:txBody>
          <a:bodyPr/>
          <a:lstStyle/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Рекомендации родителям </a:t>
            </a:r>
          </a:p>
          <a:p>
            <a:pPr>
              <a:buNone/>
            </a:pPr>
            <a:endParaRPr lang="ru-RU" dirty="0"/>
          </a:p>
          <a:p>
            <a:pPr algn="just">
              <a:buNone/>
            </a:pPr>
            <a:r>
              <a:rPr lang="ru-RU" dirty="0"/>
              <a:t>  Рекомендуется </a:t>
            </a:r>
            <a:r>
              <a:rPr lang="ru-RU" dirty="0" smtClean="0"/>
              <a:t>з</a:t>
            </a:r>
            <a:r>
              <a:rPr lang="ru-RU" dirty="0" smtClean="0"/>
              <a:t>апись </a:t>
            </a:r>
            <a:r>
              <a:rPr lang="ru-RU" dirty="0"/>
              <a:t>на ЦПМПК с целью уточнения/изменения образовательного маршрута.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9600" y="1308307"/>
            <a:ext cx="10972800" cy="1143000"/>
          </a:xfrm>
        </p:spPr>
        <p:txBody>
          <a:bodyPr/>
          <a:lstStyle/>
          <a:p>
            <a:r>
              <a:rPr lang="ru-RU" dirty="0"/>
              <a:t>КЕЙС 3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325821" y="2233906"/>
            <a:ext cx="10972800" cy="348235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Ребенок обучается в классе по АООП НОО, вариант 8.2. В классе 15 обучающихся, имеющих ЗПР. Ребенок демонстрирует нежелательные формы поведения, низкую социальную адаптацию. В заключение </a:t>
            </a:r>
            <a:r>
              <a:rPr lang="ru-RU" dirty="0" smtClean="0"/>
              <a:t>ЦПМПК </a:t>
            </a:r>
            <a:r>
              <a:rPr lang="ru-RU" dirty="0"/>
              <a:t>рекомендовано общее </a:t>
            </a:r>
            <a:r>
              <a:rPr lang="ru-RU" dirty="0" err="1"/>
              <a:t>тьюторское</a:t>
            </a:r>
            <a:r>
              <a:rPr lang="ru-RU" dirty="0"/>
              <a:t> сопровождение реализации АООП</a:t>
            </a:r>
            <a:r>
              <a:rPr lang="ru-RU" dirty="0" smtClean="0"/>
              <a:t>. Необходимо ли организовывать </a:t>
            </a:r>
            <a:r>
              <a:rPr lang="ru-RU" dirty="0" err="1" smtClean="0"/>
              <a:t>тьюторское</a:t>
            </a:r>
            <a:r>
              <a:rPr lang="ru-RU" dirty="0" smtClean="0"/>
              <a:t> сопровождение и кто принимает об этом решение?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0574" y="1411357"/>
            <a:ext cx="10972800" cy="520810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/>
              <a:t>ПРОТОКОЛ</a:t>
            </a:r>
            <a:r>
              <a:rPr lang="ru-RU" dirty="0"/>
              <a:t> психолого-педагогического консилиума  от ___________ г. </a:t>
            </a:r>
          </a:p>
          <a:p>
            <a:pPr>
              <a:buNone/>
            </a:pPr>
            <a:r>
              <a:rPr lang="ru-RU" b="1" dirty="0"/>
              <a:t>Повестка дня: </a:t>
            </a:r>
          </a:p>
          <a:p>
            <a:pPr>
              <a:buNone/>
            </a:pPr>
            <a:r>
              <a:rPr lang="ru-RU" dirty="0"/>
              <a:t>1.Вопрос о предоставлении </a:t>
            </a:r>
            <a:r>
              <a:rPr lang="ru-RU" dirty="0" err="1"/>
              <a:t>тьюторского</a:t>
            </a:r>
            <a:r>
              <a:rPr lang="ru-RU" dirty="0"/>
              <a:t> сопровождения обучающимся с ОВЗ и инвалидностью </a:t>
            </a:r>
          </a:p>
          <a:p>
            <a:pPr>
              <a:buNone/>
            </a:pPr>
            <a:r>
              <a:rPr lang="ru-RU" dirty="0"/>
              <a:t>Заслушали: </a:t>
            </a:r>
          </a:p>
          <a:p>
            <a:pPr>
              <a:buNone/>
            </a:pPr>
            <a:r>
              <a:rPr lang="ru-RU" dirty="0"/>
              <a:t>1. Классных руководителей: ……. «Индивидуальные особенности обучающихся с ОВЗ и инвалидностью». </a:t>
            </a:r>
          </a:p>
          <a:p>
            <a:pPr>
              <a:buNone/>
            </a:pPr>
            <a:r>
              <a:rPr lang="ru-RU" dirty="0"/>
              <a:t>2. Педагогов-психологов: …. «Результаты обследования обучающихся с ОВЗ и инвалидностью». </a:t>
            </a:r>
          </a:p>
          <a:p>
            <a:pPr>
              <a:buNone/>
            </a:pPr>
            <a:r>
              <a:rPr lang="ru-RU" b="1" dirty="0"/>
              <a:t>Ход заседания: </a:t>
            </a:r>
          </a:p>
          <a:p>
            <a:pPr>
              <a:buNone/>
            </a:pPr>
            <a:r>
              <a:rPr lang="ru-RU" dirty="0"/>
              <a:t>1. Рассмотрели характеристику индивидуально-психологических особенностей обучающихся с ОВЗ и инвалидностью (см. Приложение к протоколу) </a:t>
            </a:r>
          </a:p>
          <a:p>
            <a:pPr>
              <a:buNone/>
            </a:pPr>
            <a:r>
              <a:rPr lang="ru-RU" dirty="0"/>
              <a:t>2. Проанализировали образовательную ситуацию обучающихся с ОВЗ и инвалидностью ……ФИО</a:t>
            </a:r>
          </a:p>
          <a:p>
            <a:pPr>
              <a:buNone/>
            </a:pPr>
            <a:r>
              <a:rPr lang="ru-RU" b="1" dirty="0"/>
              <a:t>Решение консилиума: </a:t>
            </a:r>
          </a:p>
          <a:p>
            <a:pPr>
              <a:buNone/>
            </a:pPr>
            <a:r>
              <a:rPr lang="ru-RU" dirty="0"/>
              <a:t>1.Установить </a:t>
            </a:r>
            <a:r>
              <a:rPr lang="ru-RU" dirty="0" err="1"/>
              <a:t>тьюторское</a:t>
            </a:r>
            <a:r>
              <a:rPr lang="ru-RU" dirty="0"/>
              <a:t> сопровождение на период с сентября по май 2019-2020гг обучающимся с ОВЗ и инвалидностью в соответствии с нижеприведенным списком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Девяткина Полина Сергеевна</a:t>
            </a:r>
            <a:endParaRPr lang="en-US" dirty="0"/>
          </a:p>
          <a:p>
            <a:pPr algn="ctr">
              <a:buNone/>
            </a:pPr>
            <a:r>
              <a:rPr lang="en-US" smtClean="0"/>
              <a:t>p.devyatkina@sch1862.ru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>
              <a:buNone/>
            </a:pPr>
            <a:r>
              <a:rPr lang="ru-RU" dirty="0"/>
              <a:t>Зыбарева Наталья Николаевна</a:t>
            </a:r>
          </a:p>
          <a:p>
            <a:pPr algn="ctr">
              <a:buNone/>
            </a:pPr>
            <a:r>
              <a:rPr lang="en-US" dirty="0"/>
              <a:t>n.zybareva@sch1862.ru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93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1098</TotalTime>
  <Words>1720</Words>
  <Application>Microsoft Office PowerPoint</Application>
  <PresentationFormat>Произвольный</PresentationFormat>
  <Paragraphs>297</Paragraphs>
  <Slides>33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Роль психолого-педагогического консилиума в организации специальных условий обучения ребенка с ОВЗ</vt:lpstr>
      <vt:lpstr>Комиссия или консилиум?</vt:lpstr>
      <vt:lpstr>Комиссия или консилиум?</vt:lpstr>
      <vt:lpstr>Нормативные документы</vt:lpstr>
      <vt:lpstr>Содержание заключения</vt:lpstr>
      <vt:lpstr>Организация тьюторского сопровождения*</vt:lpstr>
      <vt:lpstr>ИНТЕРАКТИВНОЕ ЗАДАНИЕ 1</vt:lpstr>
      <vt:lpstr>ИНТЕРАКТИВНОЕ ЗАДАНИЕ 2</vt:lpstr>
      <vt:lpstr>Психолого-педагогический консилиум в Школе</vt:lpstr>
      <vt:lpstr>ППк в Школе: для кого?</vt:lpstr>
      <vt:lpstr>Слайд 11</vt:lpstr>
      <vt:lpstr>Слайд 12</vt:lpstr>
      <vt:lpstr>ИНТЕРАКТИВНОЕ ЗАДАНИЕ 3</vt:lpstr>
      <vt:lpstr>ИНТЕРАКТИВНОЕ ЗАДАНИЕ 4</vt:lpstr>
      <vt:lpstr>Психолого-педагогический консилиум и ребенок с ОВЗ</vt:lpstr>
      <vt:lpstr>Слайд 16</vt:lpstr>
      <vt:lpstr>Слайд 17</vt:lpstr>
      <vt:lpstr>Слайд 18</vt:lpstr>
      <vt:lpstr>ИНТЕРАКТИВНОЕ ЗАДАНИЕ 5</vt:lpstr>
      <vt:lpstr>ИНТЕРАКТИВНОЕ ЗАДАНИЕ 6</vt:lpstr>
      <vt:lpstr>Контакты</vt:lpstr>
      <vt:lpstr>КЕЙСЫ</vt:lpstr>
      <vt:lpstr>КЕЙС 1</vt:lpstr>
      <vt:lpstr>Какие формы работы специалистов консилиума должны быть выбраны? </vt:lpstr>
      <vt:lpstr>Слайд 25</vt:lpstr>
      <vt:lpstr>КЕЙС 2</vt:lpstr>
      <vt:lpstr>Слайд 27</vt:lpstr>
      <vt:lpstr>Слайд 28</vt:lpstr>
      <vt:lpstr>Слайд 29</vt:lpstr>
      <vt:lpstr>Слайд 30</vt:lpstr>
      <vt:lpstr>КЕЙС 3</vt:lpstr>
      <vt:lpstr>Слайд 32</vt:lpstr>
      <vt:lpstr>Слайд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admin</cp:lastModifiedBy>
  <cp:revision>154</cp:revision>
  <cp:lastPrinted>2023-02-16T17:35:18Z</cp:lastPrinted>
  <dcterms:created xsi:type="dcterms:W3CDTF">2021-09-24T09:00:15Z</dcterms:created>
  <dcterms:modified xsi:type="dcterms:W3CDTF">2023-11-08T11:56:47Z</dcterms:modified>
</cp:coreProperties>
</file>