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97" r:id="rId2"/>
    <p:sldId id="344" r:id="rId3"/>
    <p:sldId id="400" r:id="rId4"/>
    <p:sldId id="357" r:id="rId5"/>
    <p:sldId id="359" r:id="rId6"/>
    <p:sldId id="360" r:id="rId7"/>
    <p:sldId id="345" r:id="rId8"/>
    <p:sldId id="348" r:id="rId9"/>
    <p:sldId id="389" r:id="rId10"/>
    <p:sldId id="371" r:id="rId11"/>
    <p:sldId id="372" r:id="rId12"/>
    <p:sldId id="388" r:id="rId13"/>
    <p:sldId id="373" r:id="rId14"/>
    <p:sldId id="376" r:id="rId15"/>
    <p:sldId id="334" r:id="rId16"/>
    <p:sldId id="381" r:id="rId17"/>
    <p:sldId id="368" r:id="rId18"/>
    <p:sldId id="382" r:id="rId19"/>
    <p:sldId id="380" r:id="rId20"/>
    <p:sldId id="385" r:id="rId21"/>
    <p:sldId id="386" r:id="rId22"/>
    <p:sldId id="387" r:id="rId23"/>
    <p:sldId id="333" r:id="rId24"/>
    <p:sldId id="383" r:id="rId25"/>
    <p:sldId id="390" r:id="rId26"/>
    <p:sldId id="399" r:id="rId27"/>
    <p:sldId id="384" r:id="rId28"/>
    <p:sldId id="391" r:id="rId29"/>
    <p:sldId id="392" r:id="rId30"/>
    <p:sldId id="393" r:id="rId31"/>
    <p:sldId id="394" r:id="rId32"/>
    <p:sldId id="395" r:id="rId33"/>
    <p:sldId id="396" r:id="rId34"/>
    <p:sldId id="397" r:id="rId35"/>
    <p:sldId id="317" r:id="rId36"/>
    <p:sldId id="318" r:id="rId37"/>
    <p:sldId id="319" r:id="rId38"/>
    <p:sldId id="321" r:id="rId39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 user" initials="uu" lastIdx="1" clrIdx="0">
    <p:extLst>
      <p:ext uri="{19B8F6BF-5375-455C-9EA6-DF929625EA0E}">
        <p15:presenceInfo xmlns:p15="http://schemas.microsoft.com/office/powerpoint/2012/main" xmlns="" userId="7524bb0b5f369f8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82507" autoAdjust="0"/>
  </p:normalViewPr>
  <p:slideViewPr>
    <p:cSldViewPr snapToGrid="0">
      <p:cViewPr varScale="1">
        <p:scale>
          <a:sx n="60" d="100"/>
          <a:sy n="60" d="100"/>
        </p:scale>
        <p:origin x="-1074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E189E-95A6-4A6E-8BD5-7BB8FEC2723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DCF328F-6A0B-4D6B-B0F8-3D8A5EC46E2D}">
      <dgm:prSet phldrT="[Текст]"/>
      <dgm:spPr/>
      <dgm:t>
        <a:bodyPr/>
        <a:lstStyle/>
        <a:p>
          <a:r>
            <a:rPr lang="ru-RU" dirty="0" smtClean="0">
              <a:solidFill>
                <a:srgbClr val="1A1A1A"/>
              </a:solidFill>
              <a:latin typeface="YS Text"/>
            </a:rPr>
            <a:t>Дети  с особыми образовательными потребностями </a:t>
          </a:r>
          <a:endParaRPr lang="ru-RU" dirty="0"/>
        </a:p>
      </dgm:t>
    </dgm:pt>
    <dgm:pt modelId="{9C8649C3-ECA1-48CE-BF93-0B4E522C2638}" type="parTrans" cxnId="{1DD4886F-4D4B-4322-87B7-59D45778CD39}">
      <dgm:prSet/>
      <dgm:spPr/>
      <dgm:t>
        <a:bodyPr/>
        <a:lstStyle/>
        <a:p>
          <a:endParaRPr lang="ru-RU"/>
        </a:p>
      </dgm:t>
    </dgm:pt>
    <dgm:pt modelId="{478DB2E2-AB2C-49C9-A0C9-7554FB8D03ED}" type="sibTrans" cxnId="{1DD4886F-4D4B-4322-87B7-59D45778CD39}">
      <dgm:prSet/>
      <dgm:spPr/>
      <dgm:t>
        <a:bodyPr/>
        <a:lstStyle/>
        <a:p>
          <a:endParaRPr lang="ru-RU"/>
        </a:p>
      </dgm:t>
    </dgm:pt>
    <dgm:pt modelId="{2DCEAB47-7B60-4B5C-9144-6EC55C42D2EF}">
      <dgm:prSet phldrT="[Текст]"/>
      <dgm:spPr/>
      <dgm:t>
        <a:bodyPr/>
        <a:lstStyle/>
        <a:p>
          <a:r>
            <a:rPr lang="ru-RU" dirty="0" smtClean="0">
              <a:solidFill>
                <a:srgbClr val="1A1A1A"/>
              </a:solidFill>
              <a:latin typeface="YS Text"/>
            </a:rPr>
            <a:t>одаренные дети и дети, социально незащищенных слоев населения       ( дети из неблагополучных семей, дети семей мигрантов и т. д.).</a:t>
          </a:r>
          <a:endParaRPr lang="ru-RU" dirty="0"/>
        </a:p>
      </dgm:t>
    </dgm:pt>
    <dgm:pt modelId="{B716D86D-E267-4481-8F1F-E7B5BE65C441}" type="parTrans" cxnId="{37C2C728-F4BD-4A73-AD0E-CF2822746F5E}">
      <dgm:prSet/>
      <dgm:spPr/>
      <dgm:t>
        <a:bodyPr/>
        <a:lstStyle/>
        <a:p>
          <a:endParaRPr lang="ru-RU"/>
        </a:p>
      </dgm:t>
    </dgm:pt>
    <dgm:pt modelId="{8D931C9A-98A8-4FAC-8F42-07B405D0D1F0}" type="sibTrans" cxnId="{37C2C728-F4BD-4A73-AD0E-CF2822746F5E}">
      <dgm:prSet/>
      <dgm:spPr/>
      <dgm:t>
        <a:bodyPr/>
        <a:lstStyle/>
        <a:p>
          <a:endParaRPr lang="ru-RU"/>
        </a:p>
      </dgm:t>
    </dgm:pt>
    <dgm:pt modelId="{59C15257-08B1-4E41-8CB1-AE97D4E2C957}">
      <dgm:prSet phldrT="[Текст]"/>
      <dgm:spPr/>
      <dgm:t>
        <a:bodyPr/>
        <a:lstStyle/>
        <a:p>
          <a:r>
            <a:rPr lang="ru-RU" dirty="0" smtClean="0">
              <a:solidFill>
                <a:srgbClr val="1A1A1A"/>
              </a:solidFill>
              <a:latin typeface="YS Text"/>
            </a:rPr>
            <a:t>Дети с ограниченными возможностями здоровья </a:t>
          </a:r>
          <a:endParaRPr lang="ru-RU" dirty="0"/>
        </a:p>
      </dgm:t>
    </dgm:pt>
    <dgm:pt modelId="{69FD7D44-2DF0-460A-9D21-7285E17E0A31}" type="parTrans" cxnId="{CF86C68F-A334-4CEE-88D3-67888546C94E}">
      <dgm:prSet/>
      <dgm:spPr/>
      <dgm:t>
        <a:bodyPr/>
        <a:lstStyle/>
        <a:p>
          <a:endParaRPr lang="ru-RU"/>
        </a:p>
      </dgm:t>
    </dgm:pt>
    <dgm:pt modelId="{E6A5E15F-8F8B-42B4-BA53-C146B7D6263E}" type="sibTrans" cxnId="{CF86C68F-A334-4CEE-88D3-67888546C94E}">
      <dgm:prSet/>
      <dgm:spPr/>
      <dgm:t>
        <a:bodyPr/>
        <a:lstStyle/>
        <a:p>
          <a:endParaRPr lang="ru-RU"/>
        </a:p>
      </dgm:t>
    </dgm:pt>
    <dgm:pt modelId="{02E8EDB3-F1FD-4D79-865C-E45B9A65E4FD}">
      <dgm:prSet phldrT="[Текст]"/>
      <dgm:spPr/>
      <dgm:t>
        <a:bodyPr/>
        <a:lstStyle/>
        <a:p>
          <a:r>
            <a:rPr lang="ru-RU" dirty="0" smtClean="0">
              <a:solidFill>
                <a:srgbClr val="1A1A1A"/>
              </a:solidFill>
              <a:latin typeface="YS Text"/>
            </a:rPr>
            <a:t>дети, состояние здоровья которых препятствует освоению образовательных программ вне специальных условий обучения и воспитания.</a:t>
          </a:r>
          <a:endParaRPr lang="ru-RU" dirty="0"/>
        </a:p>
      </dgm:t>
    </dgm:pt>
    <dgm:pt modelId="{5FF124DF-6EBD-47F5-8C19-8084DEC91121}" type="parTrans" cxnId="{2E863E15-397E-4F14-BA64-0754FBA1A113}">
      <dgm:prSet/>
      <dgm:spPr/>
      <dgm:t>
        <a:bodyPr/>
        <a:lstStyle/>
        <a:p>
          <a:endParaRPr lang="ru-RU"/>
        </a:p>
      </dgm:t>
    </dgm:pt>
    <dgm:pt modelId="{F712A009-C01B-4FA1-8407-AEC1BECD79B7}" type="sibTrans" cxnId="{2E863E15-397E-4F14-BA64-0754FBA1A113}">
      <dgm:prSet/>
      <dgm:spPr/>
      <dgm:t>
        <a:bodyPr/>
        <a:lstStyle/>
        <a:p>
          <a:endParaRPr lang="ru-RU"/>
        </a:p>
      </dgm:t>
    </dgm:pt>
    <dgm:pt modelId="{7B83E30D-E738-4CB0-9AF5-5767E05994D6}">
      <dgm:prSet phldrT="[Текст]" phldr="1"/>
      <dgm:spPr/>
      <dgm:t>
        <a:bodyPr/>
        <a:lstStyle/>
        <a:p>
          <a:endParaRPr lang="ru-RU" dirty="0"/>
        </a:p>
      </dgm:t>
    </dgm:pt>
    <dgm:pt modelId="{9019BA6F-857E-4BAD-B87D-CE40178804DB}" type="parTrans" cxnId="{DCEF67C9-FC00-4F7C-8456-F7D0C2A8F7B8}">
      <dgm:prSet/>
      <dgm:spPr/>
      <dgm:t>
        <a:bodyPr/>
        <a:lstStyle/>
        <a:p>
          <a:endParaRPr lang="ru-RU"/>
        </a:p>
      </dgm:t>
    </dgm:pt>
    <dgm:pt modelId="{BC127AD0-3964-4037-A05D-804070A7C176}" type="sibTrans" cxnId="{DCEF67C9-FC00-4F7C-8456-F7D0C2A8F7B8}">
      <dgm:prSet/>
      <dgm:spPr/>
      <dgm:t>
        <a:bodyPr/>
        <a:lstStyle/>
        <a:p>
          <a:endParaRPr lang="ru-RU"/>
        </a:p>
      </dgm:t>
    </dgm:pt>
    <dgm:pt modelId="{5FF003AE-A7FC-414F-8E4F-476CF29A6577}">
      <dgm:prSet/>
      <dgm:spPr/>
      <dgm:t>
        <a:bodyPr/>
        <a:lstStyle/>
        <a:p>
          <a:r>
            <a:rPr lang="ru-RU" dirty="0" smtClean="0">
              <a:solidFill>
                <a:srgbClr val="1A1A1A"/>
              </a:solidFill>
              <a:latin typeface="YS Text"/>
            </a:rPr>
            <a:t>Дети с ограниченными возможностями </a:t>
          </a:r>
          <a:endParaRPr lang="ru-RU" dirty="0"/>
        </a:p>
      </dgm:t>
    </dgm:pt>
    <dgm:pt modelId="{5F707A1D-146E-4F84-A8C4-818A0BC35555}" type="parTrans" cxnId="{91A0405B-A018-4E90-AA3C-CCEB94D2F739}">
      <dgm:prSet/>
      <dgm:spPr/>
      <dgm:t>
        <a:bodyPr/>
        <a:lstStyle/>
        <a:p>
          <a:endParaRPr lang="ru-RU"/>
        </a:p>
      </dgm:t>
    </dgm:pt>
    <dgm:pt modelId="{EEE5350D-E91C-41BD-A94D-8F8F244237E4}" type="sibTrans" cxnId="{91A0405B-A018-4E90-AA3C-CCEB94D2F739}">
      <dgm:prSet/>
      <dgm:spPr/>
      <dgm:t>
        <a:bodyPr/>
        <a:lstStyle/>
        <a:p>
          <a:endParaRPr lang="ru-RU"/>
        </a:p>
      </dgm:t>
    </dgm:pt>
    <dgm:pt modelId="{7A7B7961-9FAB-46AA-9A58-1BDB611B30E1}">
      <dgm:prSet/>
      <dgm:spPr/>
      <dgm:t>
        <a:bodyPr/>
        <a:lstStyle/>
        <a:p>
          <a:r>
            <a:rPr lang="ru-RU" dirty="0" smtClean="0">
              <a:solidFill>
                <a:srgbClr val="1A1A1A"/>
              </a:solidFill>
              <a:latin typeface="YS Text"/>
            </a:rPr>
            <a:t>дети, имеющие различные отклонения психического или физического плана, которые обусловливают нарушения общего развития, не позволяющие этим детям вести полноценную жизнь.</a:t>
          </a:r>
          <a:endParaRPr lang="ru-RU" dirty="0"/>
        </a:p>
      </dgm:t>
    </dgm:pt>
    <dgm:pt modelId="{AF6C8217-843B-4730-9425-5BD8189A4BC0}" type="parTrans" cxnId="{4582651B-52B7-47B4-8D1C-8C4AD517DD09}">
      <dgm:prSet/>
      <dgm:spPr/>
      <dgm:t>
        <a:bodyPr/>
        <a:lstStyle/>
        <a:p>
          <a:endParaRPr lang="ru-RU"/>
        </a:p>
      </dgm:t>
    </dgm:pt>
    <dgm:pt modelId="{A2B99933-58FC-4DE9-AFBC-5F05D999C60A}" type="sibTrans" cxnId="{4582651B-52B7-47B4-8D1C-8C4AD517DD09}">
      <dgm:prSet/>
      <dgm:spPr/>
      <dgm:t>
        <a:bodyPr/>
        <a:lstStyle/>
        <a:p>
          <a:endParaRPr lang="ru-RU"/>
        </a:p>
      </dgm:t>
    </dgm:pt>
    <dgm:pt modelId="{16E68BE3-D620-4A86-B2C2-B7354CBC7421}" type="pres">
      <dgm:prSet presAssocID="{7A3E189E-95A6-4A6E-8BD5-7BB8FEC2723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D93346-8B64-4891-844F-4589AB372FB2}" type="pres">
      <dgm:prSet presAssocID="{0DCF328F-6A0B-4D6B-B0F8-3D8A5EC46E2D}" presName="composite" presStyleCnt="0"/>
      <dgm:spPr/>
    </dgm:pt>
    <dgm:pt modelId="{FD35A014-6FC0-4B8E-8F46-5FD86F20B3B7}" type="pres">
      <dgm:prSet presAssocID="{0DCF328F-6A0B-4D6B-B0F8-3D8A5EC46E2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CECE20-CF54-481D-BF74-BC11E10B5C38}" type="pres">
      <dgm:prSet presAssocID="{0DCF328F-6A0B-4D6B-B0F8-3D8A5EC46E2D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160FA-98AC-4A7E-A2BB-F308B9625CE3}" type="pres">
      <dgm:prSet presAssocID="{478DB2E2-AB2C-49C9-A0C9-7554FB8D03ED}" presName="space" presStyleCnt="0"/>
      <dgm:spPr/>
    </dgm:pt>
    <dgm:pt modelId="{E7C68839-8E27-4C48-86D0-C374F0E0CFD9}" type="pres">
      <dgm:prSet presAssocID="{5FF003AE-A7FC-414F-8E4F-476CF29A6577}" presName="composite" presStyleCnt="0"/>
      <dgm:spPr/>
    </dgm:pt>
    <dgm:pt modelId="{DB42A4E1-9567-4D48-A85E-158C16B04380}" type="pres">
      <dgm:prSet presAssocID="{5FF003AE-A7FC-414F-8E4F-476CF29A657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21925-9CE4-4C8E-A8DF-421BD0E35EE5}" type="pres">
      <dgm:prSet presAssocID="{5FF003AE-A7FC-414F-8E4F-476CF29A657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27C2D3-A19C-48FA-84BE-E5990888183E}" type="pres">
      <dgm:prSet presAssocID="{EEE5350D-E91C-41BD-A94D-8F8F244237E4}" presName="space" presStyleCnt="0"/>
      <dgm:spPr/>
    </dgm:pt>
    <dgm:pt modelId="{C00130B1-6E1C-44F5-BA7C-39F9B7D9BE3C}" type="pres">
      <dgm:prSet presAssocID="{59C15257-08B1-4E41-8CB1-AE97D4E2C957}" presName="composite" presStyleCnt="0"/>
      <dgm:spPr/>
    </dgm:pt>
    <dgm:pt modelId="{77187DE4-66AD-4402-AA4D-940D16EA8B95}" type="pres">
      <dgm:prSet presAssocID="{59C15257-08B1-4E41-8CB1-AE97D4E2C95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8103E2-F336-4B7F-8DE0-F2EF5045DFFB}" type="pres">
      <dgm:prSet presAssocID="{59C15257-08B1-4E41-8CB1-AE97D4E2C957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A0405B-A018-4E90-AA3C-CCEB94D2F739}" srcId="{7A3E189E-95A6-4A6E-8BD5-7BB8FEC27231}" destId="{5FF003AE-A7FC-414F-8E4F-476CF29A6577}" srcOrd="1" destOrd="0" parTransId="{5F707A1D-146E-4F84-A8C4-818A0BC35555}" sibTransId="{EEE5350D-E91C-41BD-A94D-8F8F244237E4}"/>
    <dgm:cxn modelId="{37C2C728-F4BD-4A73-AD0E-CF2822746F5E}" srcId="{0DCF328F-6A0B-4D6B-B0F8-3D8A5EC46E2D}" destId="{2DCEAB47-7B60-4B5C-9144-6EC55C42D2EF}" srcOrd="0" destOrd="0" parTransId="{B716D86D-E267-4481-8F1F-E7B5BE65C441}" sibTransId="{8D931C9A-98A8-4FAC-8F42-07B405D0D1F0}"/>
    <dgm:cxn modelId="{4582651B-52B7-47B4-8D1C-8C4AD517DD09}" srcId="{5FF003AE-A7FC-414F-8E4F-476CF29A6577}" destId="{7A7B7961-9FAB-46AA-9A58-1BDB611B30E1}" srcOrd="0" destOrd="0" parTransId="{AF6C8217-843B-4730-9425-5BD8189A4BC0}" sibTransId="{A2B99933-58FC-4DE9-AFBC-5F05D999C60A}"/>
    <dgm:cxn modelId="{37F8DFC5-A835-4060-A324-E3EB7C8E9520}" type="presOf" srcId="{0DCF328F-6A0B-4D6B-B0F8-3D8A5EC46E2D}" destId="{FD35A014-6FC0-4B8E-8F46-5FD86F20B3B7}" srcOrd="0" destOrd="0" presId="urn:microsoft.com/office/officeart/2005/8/layout/hList1"/>
    <dgm:cxn modelId="{60FD6229-9671-4DDB-90E1-67F0A45275AA}" type="presOf" srcId="{2DCEAB47-7B60-4B5C-9144-6EC55C42D2EF}" destId="{F9CECE20-CF54-481D-BF74-BC11E10B5C38}" srcOrd="0" destOrd="0" presId="urn:microsoft.com/office/officeart/2005/8/layout/hList1"/>
    <dgm:cxn modelId="{E6262D24-92D1-47DE-A08D-6A4E352FA75D}" type="presOf" srcId="{7B83E30D-E738-4CB0-9AF5-5767E05994D6}" destId="{EF8103E2-F336-4B7F-8DE0-F2EF5045DFFB}" srcOrd="0" destOrd="1" presId="urn:microsoft.com/office/officeart/2005/8/layout/hList1"/>
    <dgm:cxn modelId="{2E863E15-397E-4F14-BA64-0754FBA1A113}" srcId="{59C15257-08B1-4E41-8CB1-AE97D4E2C957}" destId="{02E8EDB3-F1FD-4D79-865C-E45B9A65E4FD}" srcOrd="0" destOrd="0" parTransId="{5FF124DF-6EBD-47F5-8C19-8084DEC91121}" sibTransId="{F712A009-C01B-4FA1-8407-AEC1BECD79B7}"/>
    <dgm:cxn modelId="{CF86C68F-A334-4CEE-88D3-67888546C94E}" srcId="{7A3E189E-95A6-4A6E-8BD5-7BB8FEC27231}" destId="{59C15257-08B1-4E41-8CB1-AE97D4E2C957}" srcOrd="2" destOrd="0" parTransId="{69FD7D44-2DF0-460A-9D21-7285E17E0A31}" sibTransId="{E6A5E15F-8F8B-42B4-BA53-C146B7D6263E}"/>
    <dgm:cxn modelId="{1DD4886F-4D4B-4322-87B7-59D45778CD39}" srcId="{7A3E189E-95A6-4A6E-8BD5-7BB8FEC27231}" destId="{0DCF328F-6A0B-4D6B-B0F8-3D8A5EC46E2D}" srcOrd="0" destOrd="0" parTransId="{9C8649C3-ECA1-48CE-BF93-0B4E522C2638}" sibTransId="{478DB2E2-AB2C-49C9-A0C9-7554FB8D03ED}"/>
    <dgm:cxn modelId="{9B33ACA8-633D-4EBE-A911-9B41AB2A9209}" type="presOf" srcId="{5FF003AE-A7FC-414F-8E4F-476CF29A6577}" destId="{DB42A4E1-9567-4D48-A85E-158C16B04380}" srcOrd="0" destOrd="0" presId="urn:microsoft.com/office/officeart/2005/8/layout/hList1"/>
    <dgm:cxn modelId="{F852740B-7633-432C-AAEF-6444FF91F2B9}" type="presOf" srcId="{59C15257-08B1-4E41-8CB1-AE97D4E2C957}" destId="{77187DE4-66AD-4402-AA4D-940D16EA8B95}" srcOrd="0" destOrd="0" presId="urn:microsoft.com/office/officeart/2005/8/layout/hList1"/>
    <dgm:cxn modelId="{43244618-00A2-4CBB-878E-6127E7F938F8}" type="presOf" srcId="{7A7B7961-9FAB-46AA-9A58-1BDB611B30E1}" destId="{94021925-9CE4-4C8E-A8DF-421BD0E35EE5}" srcOrd="0" destOrd="0" presId="urn:microsoft.com/office/officeart/2005/8/layout/hList1"/>
    <dgm:cxn modelId="{177BA7D0-3125-48BD-A18B-9A100A26DB19}" type="presOf" srcId="{7A3E189E-95A6-4A6E-8BD5-7BB8FEC27231}" destId="{16E68BE3-D620-4A86-B2C2-B7354CBC7421}" srcOrd="0" destOrd="0" presId="urn:microsoft.com/office/officeart/2005/8/layout/hList1"/>
    <dgm:cxn modelId="{196A1018-EE0F-48FD-B947-664AAE0CE5DB}" type="presOf" srcId="{02E8EDB3-F1FD-4D79-865C-E45B9A65E4FD}" destId="{EF8103E2-F336-4B7F-8DE0-F2EF5045DFFB}" srcOrd="0" destOrd="0" presId="urn:microsoft.com/office/officeart/2005/8/layout/hList1"/>
    <dgm:cxn modelId="{DCEF67C9-FC00-4F7C-8456-F7D0C2A8F7B8}" srcId="{59C15257-08B1-4E41-8CB1-AE97D4E2C957}" destId="{7B83E30D-E738-4CB0-9AF5-5767E05994D6}" srcOrd="1" destOrd="0" parTransId="{9019BA6F-857E-4BAD-B87D-CE40178804DB}" sibTransId="{BC127AD0-3964-4037-A05D-804070A7C176}"/>
    <dgm:cxn modelId="{50F415AC-D727-4392-812A-B1F8260070DE}" type="presParOf" srcId="{16E68BE3-D620-4A86-B2C2-B7354CBC7421}" destId="{5ED93346-8B64-4891-844F-4589AB372FB2}" srcOrd="0" destOrd="0" presId="urn:microsoft.com/office/officeart/2005/8/layout/hList1"/>
    <dgm:cxn modelId="{64B7C699-E2BE-43E4-8BD9-EF36754C78CF}" type="presParOf" srcId="{5ED93346-8B64-4891-844F-4589AB372FB2}" destId="{FD35A014-6FC0-4B8E-8F46-5FD86F20B3B7}" srcOrd="0" destOrd="0" presId="urn:microsoft.com/office/officeart/2005/8/layout/hList1"/>
    <dgm:cxn modelId="{DDAD6F20-D0DD-4412-A57B-F9D7153F671F}" type="presParOf" srcId="{5ED93346-8B64-4891-844F-4589AB372FB2}" destId="{F9CECE20-CF54-481D-BF74-BC11E10B5C38}" srcOrd="1" destOrd="0" presId="urn:microsoft.com/office/officeart/2005/8/layout/hList1"/>
    <dgm:cxn modelId="{9D5C61DC-FDA5-4E9C-B2C7-EBB85F97CAB1}" type="presParOf" srcId="{16E68BE3-D620-4A86-B2C2-B7354CBC7421}" destId="{DAC160FA-98AC-4A7E-A2BB-F308B9625CE3}" srcOrd="1" destOrd="0" presId="urn:microsoft.com/office/officeart/2005/8/layout/hList1"/>
    <dgm:cxn modelId="{A0253F9A-3071-4382-9726-2B5043732317}" type="presParOf" srcId="{16E68BE3-D620-4A86-B2C2-B7354CBC7421}" destId="{E7C68839-8E27-4C48-86D0-C374F0E0CFD9}" srcOrd="2" destOrd="0" presId="urn:microsoft.com/office/officeart/2005/8/layout/hList1"/>
    <dgm:cxn modelId="{C41A633D-E25C-4BD8-92F1-9A5732E4D708}" type="presParOf" srcId="{E7C68839-8E27-4C48-86D0-C374F0E0CFD9}" destId="{DB42A4E1-9567-4D48-A85E-158C16B04380}" srcOrd="0" destOrd="0" presId="urn:microsoft.com/office/officeart/2005/8/layout/hList1"/>
    <dgm:cxn modelId="{F16AA4E8-299F-4B70-BDD2-FDBD50BC9F5C}" type="presParOf" srcId="{E7C68839-8E27-4C48-86D0-C374F0E0CFD9}" destId="{94021925-9CE4-4C8E-A8DF-421BD0E35EE5}" srcOrd="1" destOrd="0" presId="urn:microsoft.com/office/officeart/2005/8/layout/hList1"/>
    <dgm:cxn modelId="{03491CC4-3200-4790-B653-60C331FAF8FF}" type="presParOf" srcId="{16E68BE3-D620-4A86-B2C2-B7354CBC7421}" destId="{BF27C2D3-A19C-48FA-84BE-E5990888183E}" srcOrd="3" destOrd="0" presId="urn:microsoft.com/office/officeart/2005/8/layout/hList1"/>
    <dgm:cxn modelId="{329C9054-CF8D-4FC6-84F0-C53413CC8744}" type="presParOf" srcId="{16E68BE3-D620-4A86-B2C2-B7354CBC7421}" destId="{C00130B1-6E1C-44F5-BA7C-39F9B7D9BE3C}" srcOrd="4" destOrd="0" presId="urn:microsoft.com/office/officeart/2005/8/layout/hList1"/>
    <dgm:cxn modelId="{EE8A0993-0ACF-4FD3-9E9A-F7788EEF8D0F}" type="presParOf" srcId="{C00130B1-6E1C-44F5-BA7C-39F9B7D9BE3C}" destId="{77187DE4-66AD-4402-AA4D-940D16EA8B95}" srcOrd="0" destOrd="0" presId="urn:microsoft.com/office/officeart/2005/8/layout/hList1"/>
    <dgm:cxn modelId="{FDAD33DE-EC92-4C0B-994E-7CD117D44341}" type="presParOf" srcId="{C00130B1-6E1C-44F5-BA7C-39F9B7D9BE3C}" destId="{EF8103E2-F336-4B7F-8DE0-F2EF5045DFF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5A014-6FC0-4B8E-8F46-5FD86F20B3B7}">
      <dsp:nvSpPr>
        <dsp:cNvPr id="0" name=""/>
        <dsp:cNvSpPr/>
      </dsp:nvSpPr>
      <dsp:spPr>
        <a:xfrm>
          <a:off x="3195" y="299842"/>
          <a:ext cx="3115999" cy="1126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1A1A1A"/>
              </a:solidFill>
              <a:latin typeface="YS Text"/>
            </a:rPr>
            <a:t>Дети  с особыми образовательными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1A1A1A"/>
              </a:solidFill>
              <a:latin typeface="YS Text"/>
            </a:rPr>
            <a:t>потребностями </a:t>
          </a:r>
          <a:endParaRPr lang="ru-RU" sz="2100" kern="1200" dirty="0"/>
        </a:p>
      </dsp:txBody>
      <dsp:txXfrm>
        <a:off x="3195" y="299842"/>
        <a:ext cx="3115999" cy="1126099"/>
      </dsp:txXfrm>
    </dsp:sp>
    <dsp:sp modelId="{F9CECE20-CF54-481D-BF74-BC11E10B5C38}">
      <dsp:nvSpPr>
        <dsp:cNvPr id="0" name=""/>
        <dsp:cNvSpPr/>
      </dsp:nvSpPr>
      <dsp:spPr>
        <a:xfrm>
          <a:off x="3195" y="1425942"/>
          <a:ext cx="3115999" cy="36928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solidFill>
                <a:srgbClr val="1A1A1A"/>
              </a:solidFill>
              <a:latin typeface="YS Text"/>
            </a:rPr>
            <a:t>одаренные дети и дети, социально незащищенных слоев населения ( дети из неблагополучных семей, дети семей мигрантов и т. д.).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3195" y="1425942"/>
        <a:ext cx="3115999" cy="3692882"/>
      </dsp:txXfrm>
    </dsp:sp>
    <dsp:sp modelId="{DB42A4E1-9567-4D48-A85E-158C16B04380}">
      <dsp:nvSpPr>
        <dsp:cNvPr id="0" name=""/>
        <dsp:cNvSpPr/>
      </dsp:nvSpPr>
      <dsp:spPr>
        <a:xfrm>
          <a:off x="3555435" y="299842"/>
          <a:ext cx="3115999" cy="1126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>
              <a:solidFill>
                <a:srgbClr val="1A1A1A"/>
              </a:solidFill>
              <a:latin typeface="YS Text"/>
            </a:rPr>
            <a:t>Дети с ограниченными возможностями </a:t>
          </a:r>
          <a:endParaRPr lang="ru-RU" sz="2100" kern="1200"/>
        </a:p>
      </dsp:txBody>
      <dsp:txXfrm>
        <a:off x="3555435" y="299842"/>
        <a:ext cx="3115999" cy="1126099"/>
      </dsp:txXfrm>
    </dsp:sp>
    <dsp:sp modelId="{94021925-9CE4-4C8E-A8DF-421BD0E35EE5}">
      <dsp:nvSpPr>
        <dsp:cNvPr id="0" name=""/>
        <dsp:cNvSpPr/>
      </dsp:nvSpPr>
      <dsp:spPr>
        <a:xfrm>
          <a:off x="3555435" y="1425942"/>
          <a:ext cx="3115999" cy="36928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solidFill>
                <a:srgbClr val="1A1A1A"/>
              </a:solidFill>
              <a:latin typeface="YS Text"/>
            </a:rPr>
            <a:t>дети, имеющие различные отклонения психического или физического плана, которые обусловливают нарушения общего развития, не позволяющие этим детям вести полноценную жизнь.</a:t>
          </a:r>
          <a:endParaRPr lang="ru-RU" sz="2100" kern="1200" dirty="0"/>
        </a:p>
      </dsp:txBody>
      <dsp:txXfrm>
        <a:off x="3555435" y="1425942"/>
        <a:ext cx="3115999" cy="3692882"/>
      </dsp:txXfrm>
    </dsp:sp>
    <dsp:sp modelId="{77187DE4-66AD-4402-AA4D-940D16EA8B95}">
      <dsp:nvSpPr>
        <dsp:cNvPr id="0" name=""/>
        <dsp:cNvSpPr/>
      </dsp:nvSpPr>
      <dsp:spPr>
        <a:xfrm>
          <a:off x="7107674" y="299842"/>
          <a:ext cx="3115999" cy="11260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1A1A1A"/>
              </a:solidFill>
              <a:latin typeface="YS Text"/>
            </a:rPr>
            <a:t>Дети с ограниченными возможностями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1A1A1A"/>
              </a:solidFill>
              <a:latin typeface="YS Text"/>
            </a:rPr>
            <a:t>здоровья </a:t>
          </a:r>
          <a:endParaRPr lang="ru-RU" sz="2100" kern="1200" dirty="0"/>
        </a:p>
      </dsp:txBody>
      <dsp:txXfrm>
        <a:off x="7107674" y="299842"/>
        <a:ext cx="3115999" cy="1126099"/>
      </dsp:txXfrm>
    </dsp:sp>
    <dsp:sp modelId="{EF8103E2-F336-4B7F-8DE0-F2EF5045DFFB}">
      <dsp:nvSpPr>
        <dsp:cNvPr id="0" name=""/>
        <dsp:cNvSpPr/>
      </dsp:nvSpPr>
      <dsp:spPr>
        <a:xfrm>
          <a:off x="7107674" y="1425942"/>
          <a:ext cx="3115999" cy="36928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 smtClean="0">
              <a:solidFill>
                <a:srgbClr val="1A1A1A"/>
              </a:solidFill>
              <a:latin typeface="YS Text"/>
            </a:rPr>
            <a:t>дети, состояние здоровья которых препятствует освоению образовательных программ вне специальных условий обучения и воспитания.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7107674" y="1425942"/>
        <a:ext cx="3115999" cy="36928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A5E34-3C2C-41FD-8301-4E28972D95F5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2ACBA-BB07-485B-844A-479DD90ABA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6297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5692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569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5692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5692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5692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C9B2BB-434C-5946-A759-AEDAA130176A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5692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207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6843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772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683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694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246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998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283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427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3432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49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D22A7-7F2E-41D8-ADFF-5BBA6530DB1A}" type="datetimeFigureOut">
              <a:rPr lang="ru-RU" smtClean="0"/>
              <a:pPr/>
              <a:t>21.11.2023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EBFC2-A12A-4F3A-9A13-7F655E62AD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117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learningapps.org/watch?v=pttwwpvxa23" TargetMode="Externa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consultant.ru/document/cons_doc_LAW_140174/708566b2fd52d51c70e2f0c8e02abb2d81a6c22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learningapps.org/watch?v=pwv8z3cj523" TargetMode="Externa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026BBD-B757-550A-95FF-9CA2F7F7A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600" dirty="0" smtClean="0"/>
              <a:t>Особенности организации обучения и создания специальных условий для детей с ОВЗ в условиях инклюзивного образования</a:t>
            </a:r>
            <a:endParaRPr lang="ru-RU" sz="4600" dirty="0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1608083" y="4248807"/>
            <a:ext cx="8534400" cy="1752600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Учитель </a:t>
            </a:r>
            <a:r>
              <a:rPr lang="ru-RU" dirty="0"/>
              <a:t>– дефектолог</a:t>
            </a:r>
          </a:p>
          <a:p>
            <a:pPr algn="r"/>
            <a:r>
              <a:rPr lang="ru-RU" dirty="0"/>
              <a:t>Зыбарева Наталья Николаевна</a:t>
            </a:r>
          </a:p>
        </p:txBody>
      </p:sp>
      <p:pic>
        <p:nvPicPr>
          <p:cNvPr id="7" name="Picture 2" descr="https://sch1862u.mskobr.ru/attach_files/logo/1607413406png_250_1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0717" y="0"/>
            <a:ext cx="1928203" cy="104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97573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259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-250722" y="106204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649690054"/>
              </p:ext>
            </p:extLst>
          </p:nvPr>
        </p:nvGraphicFramePr>
        <p:xfrm>
          <a:off x="439174" y="1200763"/>
          <a:ext cx="1022687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851976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230926"/>
            <a:ext cx="119712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  <a:cs typeface="Aharoni" pitchFamily="2" charset="-79"/>
              </a:rPr>
              <a:t>Федеральный закон </a:t>
            </a:r>
            <a:r>
              <a:rPr lang="ru-RU" sz="3600" b="1" dirty="0" smtClean="0">
                <a:solidFill>
                  <a:srgbClr val="000000"/>
                </a:solidFill>
                <a:cs typeface="Aharoni" pitchFamily="2" charset="-79"/>
              </a:rPr>
              <a:t/>
            </a:r>
            <a:br>
              <a:rPr lang="ru-RU" sz="3600" b="1" dirty="0" smtClean="0">
                <a:solidFill>
                  <a:srgbClr val="000000"/>
                </a:solidFill>
                <a:cs typeface="Aharoni" pitchFamily="2" charset="-79"/>
              </a:rPr>
            </a:br>
            <a:r>
              <a:rPr lang="ru-RU" sz="3600" b="1" dirty="0" smtClean="0">
                <a:solidFill>
                  <a:srgbClr val="000000"/>
                </a:solidFill>
                <a:cs typeface="Aharoni" pitchFamily="2" charset="-79"/>
              </a:rPr>
              <a:t>«Об </a:t>
            </a:r>
            <a:r>
              <a:rPr lang="ru-RU" sz="3600" b="1" dirty="0">
                <a:solidFill>
                  <a:srgbClr val="000000"/>
                </a:solidFill>
                <a:cs typeface="Aharoni" pitchFamily="2" charset="-79"/>
              </a:rPr>
              <a:t>образовании в Российской </a:t>
            </a:r>
            <a:r>
              <a:rPr lang="ru-RU" sz="3600" b="1" dirty="0" smtClean="0">
                <a:solidFill>
                  <a:srgbClr val="000000"/>
                </a:solidFill>
                <a:cs typeface="Aharoni" pitchFamily="2" charset="-79"/>
              </a:rPr>
              <a:t>Федерации» </a:t>
            </a:r>
            <a:br>
              <a:rPr lang="ru-RU" sz="3600" b="1" dirty="0" smtClean="0">
                <a:solidFill>
                  <a:srgbClr val="000000"/>
                </a:solidFill>
                <a:cs typeface="Aharoni" pitchFamily="2" charset="-79"/>
              </a:rPr>
            </a:br>
            <a:r>
              <a:rPr lang="ru-RU" sz="3600" b="1" dirty="0" smtClean="0">
                <a:solidFill>
                  <a:srgbClr val="000000"/>
                </a:solidFill>
                <a:cs typeface="Aharoni" pitchFamily="2" charset="-79"/>
              </a:rPr>
              <a:t>от </a:t>
            </a:r>
            <a:r>
              <a:rPr lang="ru-RU" sz="3600" b="1" dirty="0">
                <a:solidFill>
                  <a:srgbClr val="000000"/>
                </a:solidFill>
                <a:cs typeface="Aharoni" pitchFamily="2" charset="-79"/>
              </a:rPr>
              <a:t>29.12.2012 </a:t>
            </a:r>
            <a:r>
              <a:rPr lang="ru-RU" sz="3600" b="1" dirty="0" smtClean="0">
                <a:solidFill>
                  <a:srgbClr val="000000"/>
                </a:solidFill>
                <a:cs typeface="Aharoni" pitchFamily="2" charset="-79"/>
              </a:rPr>
              <a:t>№ </a:t>
            </a:r>
            <a:r>
              <a:rPr lang="ru-RU" sz="3600" b="1" dirty="0">
                <a:solidFill>
                  <a:srgbClr val="000000"/>
                </a:solidFill>
                <a:cs typeface="Aharoni" pitchFamily="2" charset="-79"/>
              </a:rPr>
              <a:t>273-ФЗ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4266" y="3925614"/>
            <a:ext cx="2644799" cy="264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1589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2432" y="1970689"/>
            <a:ext cx="103192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1A1A1A"/>
                </a:solidFill>
              </a:rPr>
              <a:t>П. 1 ст. 5 </a:t>
            </a:r>
            <a:r>
              <a:rPr lang="ru-RU" sz="2800" dirty="0">
                <a:solidFill>
                  <a:srgbClr val="1A1A1A"/>
                </a:solidFill>
              </a:rPr>
              <a:t>гарантирует право </a:t>
            </a:r>
            <a:r>
              <a:rPr lang="ru-RU" sz="2800" dirty="0" smtClean="0">
                <a:solidFill>
                  <a:srgbClr val="1A1A1A"/>
                </a:solidFill>
              </a:rPr>
              <a:t>каждого человека </a:t>
            </a:r>
            <a:r>
              <a:rPr lang="ru-RU" sz="2800" dirty="0">
                <a:solidFill>
                  <a:srgbClr val="1A1A1A"/>
                </a:solidFill>
              </a:rPr>
              <a:t>на образование.</a:t>
            </a:r>
          </a:p>
          <a:p>
            <a:pPr algn="just"/>
            <a:r>
              <a:rPr lang="ru-RU" sz="2800" b="1" dirty="0">
                <a:solidFill>
                  <a:srgbClr val="1A1A1A"/>
                </a:solidFill>
              </a:rPr>
              <a:t>П. 2 ст. 3 </a:t>
            </a:r>
            <a:r>
              <a:rPr lang="ru-RU" sz="2800" dirty="0">
                <a:solidFill>
                  <a:srgbClr val="1A1A1A"/>
                </a:solidFill>
              </a:rPr>
              <a:t>устанавливается, что </a:t>
            </a:r>
            <a:r>
              <a:rPr lang="ru-RU" sz="2800" dirty="0" smtClean="0">
                <a:solidFill>
                  <a:srgbClr val="1A1A1A"/>
                </a:solidFill>
              </a:rPr>
              <a:t>одним из основных принципов государственной политики </a:t>
            </a:r>
            <a:r>
              <a:rPr lang="ru-RU" sz="2800" dirty="0">
                <a:solidFill>
                  <a:srgbClr val="1A1A1A"/>
                </a:solidFill>
              </a:rPr>
              <a:t>и правового регулирования </a:t>
            </a:r>
            <a:r>
              <a:rPr lang="ru-RU" sz="2800" dirty="0" smtClean="0">
                <a:solidFill>
                  <a:srgbClr val="1A1A1A"/>
                </a:solidFill>
              </a:rPr>
              <a:t>отношений в сфере образования является обеспечение прав каждого человека на образование, недопустимость дискриминации в сфере образования</a:t>
            </a:r>
            <a:r>
              <a:rPr lang="ru-RU" sz="2800" dirty="0">
                <a:solidFill>
                  <a:srgbClr val="1A1A1A"/>
                </a:solidFill>
              </a:rPr>
              <a:t>.</a:t>
            </a:r>
            <a:endParaRPr lang="ru-RU" sz="2800" b="0" i="0" dirty="0">
              <a:solidFill>
                <a:srgbClr val="1A1A1A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58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8276" y="2369769"/>
            <a:ext cx="103106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1A1A1A"/>
                </a:solidFill>
                <a:cs typeface="Traditional Arabic" pitchFamily="18" charset="-78"/>
              </a:rPr>
              <a:t>«Обучающийся с </a:t>
            </a:r>
            <a:r>
              <a:rPr lang="ru-RU" sz="2400" b="1" dirty="0">
                <a:solidFill>
                  <a:srgbClr val="1A1A1A"/>
                </a:solidFill>
                <a:cs typeface="Traditional Arabic" pitchFamily="18" charset="-78"/>
              </a:rPr>
              <a:t>ограниченными возможностями здоровья</a:t>
            </a:r>
            <a:r>
              <a:rPr lang="ru-RU" sz="2400" b="1" dirty="0" smtClean="0">
                <a:solidFill>
                  <a:srgbClr val="1A1A1A"/>
                </a:solidFill>
                <a:cs typeface="Traditional Arabic" pitchFamily="18" charset="-78"/>
              </a:rPr>
              <a:t>» </a:t>
            </a:r>
            <a:r>
              <a:rPr lang="ru-RU" sz="2400" dirty="0" smtClean="0">
                <a:solidFill>
                  <a:srgbClr val="1A1A1A"/>
                </a:solidFill>
                <a:cs typeface="Traditional Arabic" pitchFamily="18" charset="-78"/>
              </a:rPr>
              <a:t>–  </a:t>
            </a:r>
            <a:r>
              <a:rPr lang="ru-RU" sz="2400" dirty="0">
                <a:solidFill>
                  <a:srgbClr val="1A1A1A"/>
                </a:solidFill>
                <a:cs typeface="Traditional Arabic" pitchFamily="18" charset="-78"/>
              </a:rPr>
              <a:t>физическое лицо, имеющее </a:t>
            </a:r>
            <a:r>
              <a:rPr lang="ru-RU" sz="2400" dirty="0" smtClean="0">
                <a:solidFill>
                  <a:srgbClr val="1A1A1A"/>
                </a:solidFill>
                <a:cs typeface="Traditional Arabic" pitchFamily="18" charset="-78"/>
              </a:rPr>
              <a:t>недостатки в физическом</a:t>
            </a:r>
            <a:r>
              <a:rPr lang="ru-RU" sz="2400" dirty="0">
                <a:solidFill>
                  <a:srgbClr val="1A1A1A"/>
                </a:solidFill>
                <a:cs typeface="Traditional Arabic" pitchFamily="18" charset="-78"/>
              </a:rPr>
              <a:t> </a:t>
            </a:r>
            <a:r>
              <a:rPr lang="ru-RU" sz="2400" dirty="0" smtClean="0">
                <a:solidFill>
                  <a:srgbClr val="1A1A1A"/>
                </a:solidFill>
                <a:cs typeface="Traditional Arabic" pitchFamily="18" charset="-78"/>
              </a:rPr>
              <a:t>и</a:t>
            </a:r>
            <a:r>
              <a:rPr lang="ru-RU" sz="2400" dirty="0">
                <a:solidFill>
                  <a:srgbClr val="1A1A1A"/>
                </a:solidFill>
                <a:cs typeface="Traditional Arabic" pitchFamily="18" charset="-78"/>
              </a:rPr>
              <a:t> </a:t>
            </a:r>
            <a:r>
              <a:rPr lang="ru-RU" sz="2400" dirty="0" smtClean="0">
                <a:solidFill>
                  <a:srgbClr val="1A1A1A"/>
                </a:solidFill>
                <a:cs typeface="Traditional Arabic" pitchFamily="18" charset="-78"/>
              </a:rPr>
              <a:t>(или) развитии, подтвержденные</a:t>
            </a:r>
            <a:r>
              <a:rPr lang="ru-RU" sz="2400" dirty="0">
                <a:solidFill>
                  <a:srgbClr val="1A1A1A"/>
                </a:solidFill>
                <a:cs typeface="Traditional Arabic" pitchFamily="18" charset="-78"/>
              </a:rPr>
              <a:t> </a:t>
            </a:r>
            <a:r>
              <a:rPr lang="ru-RU" sz="2400" dirty="0" smtClean="0">
                <a:solidFill>
                  <a:srgbClr val="1A1A1A"/>
                </a:solidFill>
                <a:cs typeface="Traditional Arabic" pitchFamily="18" charset="-78"/>
              </a:rPr>
              <a:t>медико-педагогической комиссией</a:t>
            </a:r>
            <a:r>
              <a:rPr lang="ru-RU" sz="2400" dirty="0">
                <a:solidFill>
                  <a:srgbClr val="1A1A1A"/>
                </a:solidFill>
                <a:cs typeface="Traditional Arabic" pitchFamily="18" charset="-78"/>
              </a:rPr>
              <a:t> </a:t>
            </a:r>
            <a:r>
              <a:rPr lang="ru-RU" sz="2400" dirty="0" smtClean="0">
                <a:solidFill>
                  <a:srgbClr val="1A1A1A"/>
                </a:solidFill>
                <a:cs typeface="Traditional Arabic" pitchFamily="18" charset="-78"/>
              </a:rPr>
              <a:t>препятствующие </a:t>
            </a:r>
            <a:r>
              <a:rPr lang="ru-RU" sz="2400" dirty="0">
                <a:solidFill>
                  <a:srgbClr val="1A1A1A"/>
                </a:solidFill>
                <a:cs typeface="Traditional Arabic" pitchFamily="18" charset="-78"/>
              </a:rPr>
              <a:t>получению образования </a:t>
            </a:r>
            <a:r>
              <a:rPr lang="ru-RU" sz="2400" dirty="0" smtClean="0">
                <a:solidFill>
                  <a:srgbClr val="1A1A1A"/>
                </a:solidFill>
                <a:cs typeface="Traditional Arabic" pitchFamily="18" charset="-78"/>
              </a:rPr>
              <a:t>без создания специальных условий для получения образования (</a:t>
            </a:r>
            <a:r>
              <a:rPr lang="ru-RU" sz="2400" dirty="0" smtClean="0"/>
              <a:t>п. 16 ч. 1 ст. 2 )</a:t>
            </a:r>
            <a:endParaRPr lang="ru-RU" sz="2400" b="0" i="0" dirty="0">
              <a:solidFill>
                <a:srgbClr val="1A1A1A"/>
              </a:solidFill>
              <a:effectLst/>
              <a:cs typeface="Traditional Arabic" pitchFamily="18" charset="-78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343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7396" y="1887066"/>
            <a:ext cx="98376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2400" b="1" dirty="0" smtClean="0">
                <a:solidFill>
                  <a:srgbClr val="1A1A1A"/>
                </a:solidFill>
              </a:rPr>
              <a:t>«Инклюзивное образование» - </a:t>
            </a:r>
          </a:p>
          <a:p>
            <a:pPr algn="just"/>
            <a:r>
              <a:rPr lang="ru-RU" sz="2400" dirty="0" smtClean="0">
                <a:solidFill>
                  <a:srgbClr val="1A1A1A"/>
                </a:solidFill>
              </a:rPr>
              <a:t>это обеспечение равного доступа к образованию для всех обучающихся с учетом разнообразия особых образовательных потребностей и индивидуальных возможностей</a:t>
            </a:r>
            <a:r>
              <a:rPr lang="ru-RU" sz="2400" dirty="0" smtClean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2400" dirty="0" smtClean="0">
                <a:solidFill>
                  <a:srgbClr val="1A1A1A"/>
                </a:solidFill>
              </a:rPr>
              <a:t>(п. 27 ст. 2) </a:t>
            </a:r>
            <a:endParaRPr lang="ru-RU" b="0" i="0" dirty="0">
              <a:solidFill>
                <a:srgbClr val="1A1A1A"/>
              </a:solidFill>
              <a:effectLst/>
              <a:latin typeface="YS Tex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666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3458" y="2551837"/>
            <a:ext cx="106483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«Индивидуальный учебный </a:t>
            </a:r>
            <a:r>
              <a:rPr lang="ru-RU" sz="2400" b="1" dirty="0" smtClean="0"/>
              <a:t>план» </a:t>
            </a:r>
            <a:r>
              <a:rPr lang="ru-RU" sz="2400" dirty="0"/>
              <a:t>– учебный план, обеспечивающий освоение образовательной программы на основе индивидуализации ее содержания с учетом особенностей и образовательных потребностей конкретного </a:t>
            </a:r>
            <a:r>
              <a:rPr lang="ru-RU" sz="2400" dirty="0" smtClean="0"/>
              <a:t>обучающегося  (п. 3 ч. 1 с.и 34)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048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8210" y="2207458"/>
            <a:ext cx="1039761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«Адаптированная </a:t>
            </a:r>
            <a:r>
              <a:rPr lang="ru-RU" sz="2400" b="1" dirty="0"/>
              <a:t>образовательная </a:t>
            </a:r>
            <a:r>
              <a:rPr lang="ru-RU" sz="2400" b="1" dirty="0" smtClean="0"/>
              <a:t>программа» </a:t>
            </a:r>
            <a:r>
              <a:rPr lang="ru-RU" sz="2400" dirty="0"/>
              <a:t>- образовательная программа, адаптированная для обучения лиц с ограниченными возможностями здоровья с учетом особенностей их психофизического развития, индивидуальных возможностей и при необходимости обеспечивающая коррекцию нарушений развития и социальную адаптацию указанных </a:t>
            </a:r>
            <a:r>
              <a:rPr lang="ru-RU" sz="2400" dirty="0" smtClean="0"/>
              <a:t>лиц  (ст.79)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693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80406" y="1475399"/>
            <a:ext cx="1120877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Федеральные государственные образовательные стандарты включают в себя требования к: </a:t>
            </a:r>
            <a:endParaRPr lang="ru-RU" sz="2400" dirty="0" smtClean="0"/>
          </a:p>
          <a:p>
            <a:pPr marL="457200" indent="-457200" algn="just">
              <a:buAutoNum type="arabicParenR"/>
            </a:pPr>
            <a:r>
              <a:rPr lang="ru-RU" sz="2400" dirty="0" smtClean="0"/>
              <a:t>структуре </a:t>
            </a:r>
            <a:r>
              <a:rPr lang="ru-RU" sz="2400" dirty="0"/>
              <a:t>основных образовательных программ (в том числе соотношению обязательной части основной образовательной программы и части, формируемой участниками образовательных отношений) и их объему; </a:t>
            </a:r>
            <a:endParaRPr lang="ru-RU" sz="2400" dirty="0" smtClean="0"/>
          </a:p>
          <a:p>
            <a:pPr marL="457200" indent="-457200" algn="just">
              <a:buAutoNum type="arabicParenR"/>
            </a:pPr>
            <a:r>
              <a:rPr lang="ru-RU" sz="2400" dirty="0" smtClean="0"/>
              <a:t> </a:t>
            </a:r>
            <a:r>
              <a:rPr lang="ru-RU" sz="2400" dirty="0"/>
              <a:t>условиям реализации основных образовательных программ, в том числе кадровым, финансовым, материально-техническим и иным условиям; </a:t>
            </a:r>
            <a:endParaRPr lang="ru-RU" sz="2400" dirty="0" smtClean="0"/>
          </a:p>
          <a:p>
            <a:pPr marL="457200" indent="-457200" algn="just">
              <a:buAutoNum type="arabicParenR"/>
            </a:pPr>
            <a:r>
              <a:rPr lang="ru-RU" sz="2400" dirty="0" smtClean="0"/>
              <a:t> </a:t>
            </a:r>
            <a:r>
              <a:rPr lang="ru-RU" sz="2400" dirty="0"/>
              <a:t>результатам освоения основных образовательных программ. </a:t>
            </a:r>
            <a:r>
              <a:rPr lang="ru-RU" sz="2400" dirty="0" smtClean="0"/>
              <a:t> (</a:t>
            </a:r>
            <a:r>
              <a:rPr lang="ru-RU" sz="2400" dirty="0"/>
              <a:t>ст. 11, ч. 3)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65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81290" y="2191572"/>
            <a:ext cx="107856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«В целях обеспечения реализации права на образование обучающихся с ограниченными возможностями здоровья устанавливаются федеральные государственные образовательные стандарты образования указанных лиц или включаются в федеральные государственные образовательные стандарты специальные </a:t>
            </a:r>
            <a:r>
              <a:rPr lang="ru-RU" sz="2400" dirty="0" smtClean="0"/>
              <a:t>требования» </a:t>
            </a:r>
            <a:r>
              <a:rPr lang="ru-RU" sz="2400" dirty="0"/>
              <a:t>(Ст.11, п.6</a:t>
            </a:r>
            <a:r>
              <a:rPr lang="ru-RU" dirty="0"/>
              <a:t>)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149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7629" y="120391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86224" y="1830013"/>
            <a:ext cx="95352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«Уровень образования» </a:t>
            </a:r>
            <a:r>
              <a:rPr lang="ru-RU" sz="2400" dirty="0"/>
              <a:t>- завершенный цикл образования, характеризующийся определенной единой совокупностью </a:t>
            </a:r>
            <a:r>
              <a:rPr lang="ru-RU" sz="2400" dirty="0" smtClean="0"/>
              <a:t>требований. </a:t>
            </a:r>
          </a:p>
          <a:p>
            <a:r>
              <a:rPr lang="ru-RU" sz="2400" b="1" dirty="0" smtClean="0"/>
              <a:t>Уровни </a:t>
            </a:r>
            <a:r>
              <a:rPr lang="ru-RU" sz="2400" b="1" dirty="0"/>
              <a:t>общего образования: </a:t>
            </a:r>
            <a:endParaRPr lang="ru-RU" sz="2400" b="1" dirty="0" smtClean="0"/>
          </a:p>
          <a:p>
            <a:pPr marL="342900" indent="-342900">
              <a:buAutoNum type="arabicParenR"/>
            </a:pPr>
            <a:r>
              <a:rPr lang="ru-RU" sz="2400" dirty="0" smtClean="0"/>
              <a:t>дошкольное </a:t>
            </a:r>
            <a:r>
              <a:rPr lang="ru-RU" sz="2400" dirty="0"/>
              <a:t>образование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2</a:t>
            </a:r>
            <a:r>
              <a:rPr lang="ru-RU" sz="2400" dirty="0"/>
              <a:t>) начальное общее образование; </a:t>
            </a:r>
            <a:endParaRPr lang="ru-RU" sz="2400" dirty="0" smtClean="0"/>
          </a:p>
          <a:p>
            <a:r>
              <a:rPr lang="ru-RU" sz="2400" dirty="0" smtClean="0"/>
              <a:t>3</a:t>
            </a:r>
            <a:r>
              <a:rPr lang="ru-RU" sz="2400" dirty="0"/>
              <a:t>) основное общее образование; </a:t>
            </a:r>
            <a:endParaRPr lang="ru-RU" sz="2400" dirty="0" smtClean="0"/>
          </a:p>
          <a:p>
            <a:r>
              <a:rPr lang="ru-RU" sz="2400" dirty="0" smtClean="0"/>
              <a:t>4</a:t>
            </a:r>
            <a:r>
              <a:rPr lang="ru-RU" sz="2400" dirty="0"/>
              <a:t>) среднее общее образование.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250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44333" y="2110325"/>
            <a:ext cx="111330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«Федеральный </a:t>
            </a:r>
            <a:r>
              <a:rPr lang="ru-RU" sz="2400" b="1" dirty="0"/>
              <a:t>государственный образовательный стандарт </a:t>
            </a:r>
            <a:r>
              <a:rPr lang="ru-RU" sz="2400" dirty="0"/>
              <a:t>- совокупность обязательных требований к образованию определенного уровня</a:t>
            </a:r>
            <a:r>
              <a:rPr lang="ru-RU" sz="2400" dirty="0" smtClean="0"/>
              <a:t>..». </a:t>
            </a:r>
            <a:r>
              <a:rPr lang="ru-RU" sz="2400" dirty="0"/>
              <a:t>(и (или) к профессии, специальности и направлению подготовки, утвержденных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672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57269" y="2154309"/>
            <a:ext cx="1005348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Дополнительное образование включает в себя такие подвиды, как дополнительное образование детей и взрослых и дополнительное профессиональное образование". (ст. 10, ч. 3-6) . </a:t>
            </a:r>
            <a:endParaRPr lang="ru-RU" sz="2400" dirty="0" smtClean="0"/>
          </a:p>
          <a:p>
            <a:pPr algn="just"/>
            <a:r>
              <a:rPr lang="ru-RU" sz="2400" dirty="0" smtClean="0"/>
              <a:t>К дополнительным </a:t>
            </a:r>
            <a:r>
              <a:rPr lang="ru-RU" sz="2400" dirty="0"/>
              <a:t>образовательным программам относятся: </a:t>
            </a:r>
            <a:r>
              <a:rPr lang="ru-RU" sz="2400" dirty="0" smtClean="0"/>
              <a:t>дополнительные </a:t>
            </a:r>
            <a:r>
              <a:rPr lang="ru-RU" sz="2400" dirty="0"/>
              <a:t>общеобразовательные программы </a:t>
            </a:r>
            <a:r>
              <a:rPr lang="ru-RU" sz="2400" dirty="0" smtClean="0"/>
              <a:t> </a:t>
            </a:r>
            <a:r>
              <a:rPr lang="ru-RU" sz="2400" dirty="0"/>
              <a:t>дополнительные общеразвивающие программы, дополнительные предпрофессиональные программы.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4779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73656" y="2255624"/>
            <a:ext cx="98597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Образовательная организация в праве проводить </a:t>
            </a:r>
            <a:r>
              <a:rPr lang="ru-RU" sz="2400" b="1" dirty="0"/>
              <a:t>промежуточную аттестацию</a:t>
            </a:r>
            <a:r>
              <a:rPr lang="ru-RU" sz="2400" dirty="0"/>
              <a:t>. По результатам освоения образовательной программы обучающиеся получают возможность </a:t>
            </a:r>
            <a:r>
              <a:rPr lang="ru-RU" sz="2400" dirty="0" smtClean="0"/>
              <a:t>перейти </a:t>
            </a:r>
            <a:r>
              <a:rPr lang="ru-RU" sz="2400" dirty="0"/>
              <a:t>на обучение по адаптированным программам. Отчисление на уровне общего образования по академической задолженности не разрешено. </a:t>
            </a:r>
            <a:r>
              <a:rPr lang="ru-RU" sz="2400" dirty="0" smtClean="0"/>
              <a:t>Лицам с умственной отсталостью, </a:t>
            </a:r>
            <a:r>
              <a:rPr lang="ru-RU" sz="2400" dirty="0"/>
              <a:t>выдается свидетельство об обучении.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397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223127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</a:t>
            </a:r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2187142"/>
            <a:ext cx="10972800" cy="7767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hlinkClick r:id="rId5"/>
              </a:rPr>
              <a:t>https://learningapps.org/watch?v=pttwwpvxa23</a:t>
            </a:r>
            <a:endParaRPr lang="ru-RU" dirty="0" smtClean="0"/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65540" name="Picture 4" descr="C:\Users\admin\Desktop\572196b49d7e9f01d6d9a63104121be8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03678" y="2806263"/>
            <a:ext cx="4887938" cy="40517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79327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38857" y="1621921"/>
            <a:ext cx="111330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«Отдельные организации, осуществляющие образовательную деятельность по адаптированным основным общеобразовательным программам, создаются органами государственной власти субъектов Российской Федерации </a:t>
            </a:r>
            <a:r>
              <a:rPr lang="ru-RU" sz="2400" b="1" dirty="0"/>
              <a:t>для глухих, слабослышащих, позднооглохших, слепых, слабовидящих, с тяжелыми нарушениями речи, с нарушениями </a:t>
            </a:r>
            <a:r>
              <a:rPr lang="ru-RU" sz="2400" b="1" dirty="0" smtClean="0"/>
              <a:t>опорно-двигательного </a:t>
            </a:r>
            <a:r>
              <a:rPr lang="ru-RU" sz="2400" b="1" dirty="0"/>
              <a:t>аппарата, с задержкой психического развития, с умственной отсталостью, с расстройствами аутистического спектра, со сложными дефектами </a:t>
            </a:r>
            <a:r>
              <a:rPr lang="ru-RU" sz="2400" dirty="0"/>
              <a:t>и других обучающихся с ограниченными возможностями здоровья». (Ст.79, ч.5)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8052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77462" y="1247538"/>
            <a:ext cx="9601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Arial Narrow" pitchFamily="34" charset="0"/>
                <a:cs typeface="Aharoni" pitchFamily="2" charset="-79"/>
              </a:rPr>
              <a:t>Федеральный закон "Об образовании в Российской Федерации" от 29.12.2012 N 273-ФЗ</a:t>
            </a:r>
            <a:endParaRPr lang="ru-RU" sz="2800" b="1" i="0" dirty="0">
              <a:solidFill>
                <a:srgbClr val="000000"/>
              </a:solidFill>
              <a:effectLst/>
              <a:latin typeface="Arial Narrow" pitchFamily="34" charset="0"/>
              <a:cs typeface="Aharoni" pitchFamily="2" charset="-79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2055" y="2268365"/>
            <a:ext cx="102002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anose="02020603050405020304" pitchFamily="18" charset="0"/>
                <a:hlinkClick r:id="rId4"/>
              </a:rPr>
              <a:t>Статья </a:t>
            </a:r>
            <a:r>
              <a:rPr lang="ru-RU" b="1" u="sng" dirty="0">
                <a:latin typeface="Times New Roman" panose="02020603050405020304" pitchFamily="18" charset="0"/>
                <a:hlinkClick r:id="rId4"/>
              </a:rPr>
              <a:t>79. Организация получения образования обучающимися с ограниченными возможностями здоровья</a:t>
            </a:r>
            <a:endParaRPr lang="ru-RU" b="1" i="0" u="sng" dirty="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8372" y="3180142"/>
            <a:ext cx="3403805" cy="340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531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33007" y="1290293"/>
            <a:ext cx="112530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Содержание </a:t>
            </a:r>
            <a:r>
              <a:rPr lang="ru-RU" sz="2400" dirty="0"/>
              <a:t>образования и условия организации обучения и воспитания обучающихся с ограниченными возможностями здоровья определяются </a:t>
            </a:r>
            <a:r>
              <a:rPr lang="ru-RU" sz="2400" b="1" dirty="0"/>
              <a:t>адаптированной образовательной программой,</a:t>
            </a:r>
            <a:r>
              <a:rPr lang="ru-RU" sz="2400" dirty="0"/>
              <a:t> а для инвалидов также в соответствии с индивидуальной программой реабилитации инвалида</a:t>
            </a:r>
            <a:r>
              <a:rPr lang="ru-RU" sz="24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Общее </a:t>
            </a:r>
            <a:r>
              <a:rPr lang="ru-RU" sz="2400" dirty="0"/>
              <a:t>образование обучающихся с ограниченными возможностями здоровья осуществляется в организациях, осуществляющих образовательную деятельность по адаптированным основным общеобразовательным программам. В таких организациях создаются </a:t>
            </a:r>
            <a:r>
              <a:rPr lang="ru-RU" sz="2400" b="1" dirty="0"/>
              <a:t>специальные условия для получения образования </a:t>
            </a:r>
            <a:r>
              <a:rPr lang="ru-RU" sz="2400" dirty="0"/>
              <a:t>указанными </a:t>
            </a:r>
            <a:r>
              <a:rPr lang="ru-RU" sz="2400" dirty="0" smtClean="0"/>
              <a:t>обучающимися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6634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32618" y="2544286"/>
            <a:ext cx="114447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Образование обучающихся с ограниченными возможностями здоровья может быть организовано как </a:t>
            </a:r>
            <a:r>
              <a:rPr lang="ru-RU" sz="2400" b="1" dirty="0" smtClean="0"/>
              <a:t>совместно с другими </a:t>
            </a:r>
            <a:r>
              <a:rPr lang="ru-RU" sz="2400" dirty="0" smtClean="0"/>
              <a:t>обучающимися, так и в </a:t>
            </a:r>
            <a:r>
              <a:rPr lang="ru-RU" sz="2400" b="1" dirty="0" smtClean="0"/>
              <a:t>отдельных </a:t>
            </a:r>
            <a:r>
              <a:rPr lang="ru-RU" sz="2400" dirty="0" smtClean="0"/>
              <a:t>классах, группах или в отдельных организациях, осуществляющих образовательную деятельность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6476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1540501"/>
            <a:ext cx="118773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b="1" dirty="0" smtClean="0"/>
              <a:t>Под </a:t>
            </a:r>
            <a:r>
              <a:rPr lang="ru-RU" sz="2400" b="1" dirty="0"/>
              <a:t>специальными условиями </a:t>
            </a:r>
            <a:r>
              <a:rPr lang="ru-RU" sz="2400" dirty="0"/>
              <a:t>…понимаются условия обучения, воспитания и развития таких обучающихся, включающие в себя использование специальных образовательных программ и методов обучения и воспитания, специальных учебников, учебных пособий и дидактических материалов, специальных технических средств обучения коллективного и индивидуального пользования, предоставление услуг ассистента (помощника), оказывающего обучающимся необходимую техническую помощь, проведение групповых и индивидуальных коррекционных занятий, обеспечение доступа в здания организаций, осуществляющих образовательную деятельность, и другие условия, без которых невозможно или затруднено освоение образовательных программ обучающимися с ограниченными возможностями здоровья</a:t>
            </a:r>
            <a:r>
              <a:rPr lang="ru-RU" sz="2000" dirty="0" smtClean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356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33905" y="1004972"/>
            <a:ext cx="11580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Особенности </a:t>
            </a:r>
            <a:r>
              <a:rPr lang="ru-RU" sz="2400" dirty="0"/>
              <a:t>организации образовательной деятельности для обучающихся с ограниченными возможностями здоровья определяются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образования, совместно с федеральным органом исполнительной власти, осуществляющим функции по выработке государственной политики и нормативно-правовому регулированию в сфере социальной защиты населения. 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Обучающиеся </a:t>
            </a:r>
            <a:r>
              <a:rPr lang="ru-RU" sz="2400" dirty="0"/>
              <a:t>с ограниченными возможностями здоровья, проживающие в организации, осуществляющей образовательную деятельность, находятся на полном государственном обеспечении и обеспечиваются питанием, одеждой, обувью, мягким и жестким инвентарем. Иные обучающиеся с ограниченными возможностями здоровья обеспечиваются бесплатным двухразовым питанием.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876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9545" y="1155597"/>
            <a:ext cx="11580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Профессиональное </a:t>
            </a:r>
            <a:r>
              <a:rPr lang="ru-RU" sz="2400" dirty="0"/>
              <a:t>обучение и профессиональное образование обучающихся с ограниченными возможностями здоровья осуществляются на основе образовательных программ, адаптированных при необходимости для обучения указанных обучающихся. 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Органы </a:t>
            </a:r>
            <a:r>
              <a:rPr lang="ru-RU" sz="2400" dirty="0"/>
              <a:t>государственной власти субъектов Российской Федерации обеспечивают получение профессионального обучения обучающимися с ограниченными возможностями здоровья (с различными формами умственной отсталости), не имеющими основного общего или среднего общего образования</a:t>
            </a:r>
            <a:r>
              <a:rPr lang="ru-RU" sz="24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При </a:t>
            </a:r>
            <a:r>
              <a:rPr lang="ru-RU" sz="2400" dirty="0"/>
              <a:t>получении образования обучающимся с ограниченными возможностями здоровья предоставляются бесплатно специальные учебники и учебные пособия, иная учебная литература, а также услуги </a:t>
            </a:r>
            <a:r>
              <a:rPr lang="ru-RU" sz="2400" dirty="0" err="1"/>
              <a:t>сурдопереводчиков</a:t>
            </a:r>
            <a:r>
              <a:rPr lang="ru-RU" sz="2400" dirty="0"/>
              <a:t> и </a:t>
            </a:r>
            <a:r>
              <a:rPr lang="ru-RU" sz="2400" dirty="0" err="1"/>
              <a:t>тифлосурдопереводчиков</a:t>
            </a:r>
            <a:r>
              <a:rPr lang="ru-RU" sz="2400" dirty="0" smtClean="0"/>
              <a:t>….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01255" y="269230"/>
            <a:ext cx="5849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ФЗ «Об образовании» № 273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3898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09600" y="1391120"/>
            <a:ext cx="10972800" cy="1143000"/>
          </a:xfrm>
        </p:spPr>
        <p:txBody>
          <a:bodyPr/>
          <a:lstStyle/>
          <a:p>
            <a:r>
              <a:rPr lang="ru-RU" dirty="0" smtClean="0"/>
              <a:t>ИНТЕРАКТИВНОЕ </a:t>
            </a:r>
            <a:r>
              <a:rPr lang="ru-RU" dirty="0"/>
              <a:t>ЗАДАНИЕ 2</a:t>
            </a:r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609600" y="2356522"/>
            <a:ext cx="10972800" cy="5600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>
                <a:hlinkClick r:id="rId5"/>
              </a:rPr>
              <a:t>https://learningapps.org/watch?v=pwv8z3cj523</a:t>
            </a: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026" name="Picture 2" descr="C:\Users\admin\Desktop\c235ea22c55a38d7704b66b437dfc9d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1713" y="3058510"/>
            <a:ext cx="3868054" cy="3358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79327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973556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Особенности создания специальных условий обучения (СУО) в образовательной организации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59612" y="1882768"/>
            <a:ext cx="58551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Анализ заключения </a:t>
            </a:r>
            <a:r>
              <a:rPr lang="ru-RU" sz="2400" dirty="0" smtClean="0"/>
              <a:t>ЦПМПК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974" y="2567627"/>
            <a:ext cx="110760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/>
              <a:t>какая </a:t>
            </a:r>
            <a:r>
              <a:rPr lang="ru-RU" sz="2400" dirty="0"/>
              <a:t>программа и для какой категории детей с нарушенным развитием рекомендована, какой вариант программы и сроки обучения указаны;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есть </a:t>
            </a:r>
            <a:r>
              <a:rPr lang="ru-RU" sz="2400" dirty="0"/>
              <a:t>ли необходимость специальной пространственной организации образовательной среды;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какие </a:t>
            </a:r>
            <a:r>
              <a:rPr lang="ru-RU" sz="2400" dirty="0"/>
              <a:t>специальные приемы, учебники и учебные пособия рекомендованы;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в </a:t>
            </a:r>
            <a:r>
              <a:rPr lang="ru-RU" sz="2400" dirty="0"/>
              <a:t>коррекционной работе каких специалистов нуждается ребенок; </a:t>
            </a:r>
            <a:endParaRPr lang="ru-RU" sz="2400" dirty="0" smtClean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по </a:t>
            </a:r>
            <a:r>
              <a:rPr lang="ru-RU" sz="2400" dirty="0"/>
              <a:t>каким направлениям будет проводится </a:t>
            </a:r>
            <a:r>
              <a:rPr lang="ru-RU" sz="2400" dirty="0" smtClean="0"/>
              <a:t>коррекционная работа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054397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1315516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в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04567" y="3366218"/>
            <a:ext cx="97781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dirty="0"/>
              <a:t>Результаты стартовой диагностики 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Определение </a:t>
            </a:r>
            <a:r>
              <a:rPr lang="ru-RU" sz="2400" dirty="0"/>
              <a:t>индивидуальных особенностей и особых образовательных потребностей ребенка 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Проектирование </a:t>
            </a:r>
            <a:r>
              <a:rPr lang="ru-RU" sz="2400" dirty="0"/>
              <a:t>индивидуальной образовательной траектории 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Анализ </a:t>
            </a:r>
            <a:r>
              <a:rPr lang="ru-RU" sz="2400" dirty="0"/>
              <a:t>ресурсной базы образовательной организации </a:t>
            </a:r>
            <a:endParaRPr lang="ru-RU" sz="24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/>
              <a:t>Формулирование </a:t>
            </a:r>
            <a:r>
              <a:rPr lang="ru-RU" sz="2400" dirty="0"/>
              <a:t>запроса на восполнение ресурса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03783" y="2382961"/>
            <a:ext cx="4116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Проведение консилиума</a:t>
            </a:r>
          </a:p>
        </p:txBody>
      </p:sp>
    </p:spTree>
    <p:extLst>
      <p:ext uri="{BB962C8B-B14F-4D97-AF65-F5344CB8AC3E}">
        <p14:creationId xmlns:p14="http://schemas.microsoft.com/office/powerpoint/2010/main" xmlns="" val="4116386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1315516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в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56290" y="2257524"/>
            <a:ext cx="97273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Организация пространственно-временной </a:t>
            </a:r>
            <a:r>
              <a:rPr lang="ru-RU" sz="2400" dirty="0" smtClean="0"/>
              <a:t>образовательной </a:t>
            </a:r>
            <a:r>
              <a:rPr lang="ru-RU" sz="2400" dirty="0"/>
              <a:t>среды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8993" y="3263491"/>
            <a:ext cx="80877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Организация пространства среды учебного класса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45930" y="4054912"/>
            <a:ext cx="85922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Организация развивающего пространства кабинетов специалистов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61696" y="4948782"/>
            <a:ext cx="8529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Организация пространства помещений школы, улицы</a:t>
            </a:r>
          </a:p>
        </p:txBody>
      </p:sp>
    </p:spTree>
    <p:extLst>
      <p:ext uri="{BB962C8B-B14F-4D97-AF65-F5344CB8AC3E}">
        <p14:creationId xmlns:p14="http://schemas.microsoft.com/office/powerpoint/2010/main" xmlns="" val="3197535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7396" y="1126330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в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06916" y="2114947"/>
            <a:ext cx="8006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000" dirty="0" smtClean="0"/>
              <a:t>Адаптация </a:t>
            </a:r>
            <a:r>
              <a:rPr lang="ru-RU" sz="2000" dirty="0"/>
              <a:t>образовательной </a:t>
            </a:r>
            <a:r>
              <a:rPr lang="ru-RU" sz="2000" dirty="0" smtClean="0"/>
              <a:t>среды</a:t>
            </a:r>
          </a:p>
          <a:p>
            <a:pPr marL="457200" indent="-457200" algn="just"/>
            <a:r>
              <a:rPr lang="ru-RU" sz="2000" dirty="0" smtClean="0"/>
              <a:t>     Организация </a:t>
            </a:r>
            <a:r>
              <a:rPr lang="ru-RU" sz="2000" dirty="0"/>
              <a:t>пространства, архитектурная среда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5744" y="2845910"/>
            <a:ext cx="77595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2. </a:t>
            </a:r>
            <a:r>
              <a:rPr lang="ru-RU" sz="2000" dirty="0"/>
              <a:t>Кадровое обеспечение </a:t>
            </a:r>
            <a:endParaRPr lang="ru-RU" sz="2000" dirty="0" smtClean="0"/>
          </a:p>
          <a:p>
            <a:pPr algn="just"/>
            <a:r>
              <a:rPr lang="ru-RU" sz="2000" dirty="0" smtClean="0"/>
              <a:t>    Специалисты</a:t>
            </a:r>
            <a:r>
              <a:rPr lang="ru-RU" sz="2000" dirty="0"/>
              <a:t>, курсовая подготовка педагогов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16917" y="3496310"/>
            <a:ext cx="114249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3. </a:t>
            </a:r>
            <a:r>
              <a:rPr lang="ru-RU" sz="2000" dirty="0"/>
              <a:t>Материально-техническое обеспечение </a:t>
            </a:r>
            <a:endParaRPr lang="ru-RU" sz="2000" dirty="0" smtClean="0"/>
          </a:p>
          <a:p>
            <a:r>
              <a:rPr lang="ru-RU" sz="2000" dirty="0" smtClean="0"/>
              <a:t>    Наличие </a:t>
            </a:r>
            <a:r>
              <a:rPr lang="ru-RU" sz="2000" dirty="0"/>
              <a:t>кабинетов для коррекционной работы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    специальное </a:t>
            </a:r>
            <a:r>
              <a:rPr lang="ru-RU" sz="2000" dirty="0"/>
              <a:t>оборудование, учебные пособия и учебники, электронные ресурсы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6081" y="4502539"/>
            <a:ext cx="67457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4. </a:t>
            </a:r>
            <a:r>
              <a:rPr lang="ru-RU" dirty="0" smtClean="0"/>
              <a:t> </a:t>
            </a:r>
            <a:r>
              <a:rPr lang="ru-RU" sz="2000" dirty="0" smtClean="0"/>
              <a:t>Методическое </a:t>
            </a:r>
            <a:r>
              <a:rPr lang="ru-RU" sz="2000" dirty="0"/>
              <a:t>обеспечение </a:t>
            </a:r>
            <a:endParaRPr lang="ru-RU" sz="2000" dirty="0" smtClean="0"/>
          </a:p>
          <a:p>
            <a:r>
              <a:rPr lang="ru-RU" sz="2000" dirty="0" smtClean="0"/>
              <a:t>     Программы</a:t>
            </a:r>
            <a:r>
              <a:rPr lang="ru-RU" sz="2000" dirty="0"/>
              <a:t>, методики, коррекционные курсы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64213" y="5233500"/>
            <a:ext cx="776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5. </a:t>
            </a:r>
            <a:r>
              <a:rPr lang="ru-RU" sz="2000" dirty="0"/>
              <a:t>Комплексная помощь </a:t>
            </a:r>
            <a:endParaRPr lang="ru-RU" sz="2000" dirty="0" smtClean="0"/>
          </a:p>
          <a:p>
            <a:r>
              <a:rPr lang="ru-RU" sz="2000" dirty="0" smtClean="0"/>
              <a:t>    Система психолого-педагогического </a:t>
            </a:r>
            <a:r>
              <a:rPr lang="ru-RU" sz="2000" dirty="0"/>
              <a:t>сопровождения  </a:t>
            </a:r>
          </a:p>
        </p:txBody>
      </p:sp>
    </p:spTree>
    <p:extLst>
      <p:ext uri="{BB962C8B-B14F-4D97-AF65-F5344CB8AC3E}">
        <p14:creationId xmlns:p14="http://schemas.microsoft.com/office/powerpoint/2010/main" xmlns="" val="736860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1205158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в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77015" y="2158801"/>
            <a:ext cx="8267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Проектирование образовательного процесса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62877" y="2810925"/>
            <a:ext cx="85639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Проектирование и реализация </a:t>
            </a:r>
            <a:r>
              <a:rPr lang="ru-RU" sz="2400" dirty="0" smtClean="0"/>
              <a:t>АООП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40069" y="3355283"/>
            <a:ext cx="10168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Учебный план: предметная и коррекционно-развивающие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5834" y="4878382"/>
            <a:ext cx="9853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Использование специальных технических средств, пособий, специальных приемов обучения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08538" y="4174471"/>
            <a:ext cx="95854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Организация особой пространственно-временной среды </a:t>
            </a:r>
          </a:p>
        </p:txBody>
      </p:sp>
    </p:spTree>
    <p:extLst>
      <p:ext uri="{BB962C8B-B14F-4D97-AF65-F5344CB8AC3E}">
        <p14:creationId xmlns:p14="http://schemas.microsoft.com/office/powerpoint/2010/main" xmlns="" val="1033351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973556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в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52242" y="1948830"/>
            <a:ext cx="5480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Процедура реализации АООП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61041" y="2730453"/>
            <a:ext cx="3411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Заключение ЦПМПК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5731" y="3343177"/>
            <a:ext cx="8047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Заявление родителя (законного представителя)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50593" y="3893923"/>
            <a:ext cx="3698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Приказ директора ОО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6028" y="4617968"/>
            <a:ext cx="10562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Форма обучения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Учебный </a:t>
            </a:r>
            <a:r>
              <a:rPr lang="ru-RU" sz="2400" dirty="0"/>
              <a:t>план/Индивидуальный учебный план Индивидуальный образовательный </a:t>
            </a:r>
            <a:r>
              <a:rPr lang="ru-RU" sz="2400" dirty="0" smtClean="0"/>
              <a:t>маршрут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Организация коррекционно-образовательного </a:t>
            </a:r>
            <a:r>
              <a:rPr lang="ru-RU" sz="2400" dirty="0"/>
              <a:t>пространства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1854846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973556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в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174468" y="1897537"/>
            <a:ext cx="5883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Формы получения образования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24759" y="2867172"/>
            <a:ext cx="101687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организациях, осуществляющих образовательную деятельность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9435" y="4710527"/>
            <a:ext cx="2323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Очная форма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75339" y="4721853"/>
            <a:ext cx="3565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Очно-заочная форма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669017" y="4611436"/>
            <a:ext cx="26420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Заочная форма</a:t>
            </a:r>
          </a:p>
        </p:txBody>
      </p:sp>
    </p:spTree>
    <p:extLst>
      <p:ext uri="{BB962C8B-B14F-4D97-AF65-F5344CB8AC3E}">
        <p14:creationId xmlns:p14="http://schemas.microsoft.com/office/powerpoint/2010/main" xmlns="" val="16700748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1009128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в 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697272" y="2218498"/>
            <a:ext cx="58833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Формы получения образования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82869" y="3148761"/>
            <a:ext cx="106890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Вне организаций, осуществляющих образовательную деятельность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08012" y="4584403"/>
            <a:ext cx="5137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Форма семейного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867866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1024814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в 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044331" y="2043423"/>
            <a:ext cx="8154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Обеспечение системы комплексной помощи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5048" y="2660646"/>
            <a:ext cx="7390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/>
              <a:t>Психолого-педагогический </a:t>
            </a:r>
            <a:r>
              <a:rPr lang="ru-RU" sz="2400" dirty="0"/>
              <a:t>консилиум (</a:t>
            </a:r>
            <a:r>
              <a:rPr lang="ru-RU" sz="2400" dirty="0" err="1"/>
              <a:t>ППк</a:t>
            </a:r>
            <a:r>
              <a:rPr lang="ru-RU" sz="2400" dirty="0"/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2510" y="3434732"/>
            <a:ext cx="1007416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Определение </a:t>
            </a:r>
            <a:r>
              <a:rPr lang="ru-RU" sz="2400" dirty="0"/>
              <a:t>индивидуальных особенностей ребенка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Мониторинг развития обучающихся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Определение </a:t>
            </a:r>
            <a:r>
              <a:rPr lang="ru-RU" sz="2400" dirty="0"/>
              <a:t>траектории индивидуального развития ребенка совместно с педагогами</a:t>
            </a:r>
          </a:p>
        </p:txBody>
      </p:sp>
    </p:spTree>
    <p:extLst>
      <p:ext uri="{BB962C8B-B14F-4D97-AF65-F5344CB8AC3E}">
        <p14:creationId xmlns:p14="http://schemas.microsoft.com/office/powerpoint/2010/main" xmlns="" val="3317099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1315516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Особенности создания </a:t>
            </a:r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СУО в </a:t>
            </a:r>
            <a:r>
              <a:rPr lang="ru-RU" sz="2400" b="1" dirty="0">
                <a:solidFill>
                  <a:srgbClr val="000000"/>
                </a:solidFill>
                <a:cs typeface="Aharoni" pitchFamily="2" charset="-79"/>
              </a:rPr>
              <a:t>образовательной организации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39614" y="3105835"/>
            <a:ext cx="75043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Психолого-педагогическая служба сопровождения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2063" y="2350183"/>
            <a:ext cx="8154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Обеспечение системы комплексной помощи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8993" y="4343439"/>
            <a:ext cx="9648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/>
              <a:t>Обеспечение специальных образовательных условий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Предоставление </a:t>
            </a:r>
            <a:r>
              <a:rPr lang="ru-RU" sz="2400" dirty="0" smtClean="0"/>
              <a:t>коррекционно-развивающих </a:t>
            </a:r>
            <a:r>
              <a:rPr lang="ru-RU" sz="2400" dirty="0"/>
              <a:t>занятий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dirty="0"/>
              <a:t>Сопровождение образовательного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xmlns="" val="1840933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F600F97-2258-26CC-DFA6-FF1B76178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488671" cy="8040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13528" y="5502166"/>
            <a:ext cx="1378472" cy="135583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973556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40372" y="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4567" y="1424627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44334" y="1009128"/>
            <a:ext cx="106856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cs typeface="Aharoni" pitchFamily="2" charset="-79"/>
              </a:rPr>
              <a:t>Особенности создания СУО в образовательной организации</a:t>
            </a:r>
            <a:endParaRPr lang="ru-RU" sz="2400" b="1" dirty="0">
              <a:solidFill>
                <a:srgbClr val="000000"/>
              </a:solidFill>
              <a:cs typeface="Aharoni" pitchFamily="2" charset="-79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8282" y="1870003"/>
            <a:ext cx="7439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Специальные образовательные условия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56290" y="2400463"/>
            <a:ext cx="7954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Адаптированная основная общеобразовательная программа </a:t>
            </a:r>
            <a:endParaRPr lang="ru-RU" sz="20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6228" y="3028134"/>
            <a:ext cx="61237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/>
              <a:t>Система комплексного сопровождения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32387" y="3492060"/>
            <a:ext cx="99699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Использование специальных приемов организации </a:t>
            </a:r>
            <a:r>
              <a:rPr lang="ru-RU" sz="2000" b="1" i="1" dirty="0" smtClean="0"/>
              <a:t>учебно-познавательной </a:t>
            </a:r>
            <a:r>
              <a:rPr lang="ru-RU" sz="2000" b="1" i="1" dirty="0"/>
              <a:t>деятельности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54256" y="4225073"/>
            <a:ext cx="8745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Адаптация системы оценки планируемых результатов освоения АООП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58146" y="4975994"/>
            <a:ext cx="80858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Специальная организация образовательной среды</a:t>
            </a:r>
            <a:endParaRPr lang="ru-RU" sz="2000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14248" y="5478546"/>
            <a:ext cx="77513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Использование специальных технических средств </a:t>
            </a:r>
          </a:p>
        </p:txBody>
      </p:sp>
    </p:spTree>
    <p:extLst>
      <p:ext uri="{BB962C8B-B14F-4D97-AF65-F5344CB8AC3E}">
        <p14:creationId xmlns:p14="http://schemas.microsoft.com/office/powerpoint/2010/main" xmlns="" val="490584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90806" y="2891711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sz="8000" b="1" dirty="0"/>
              <a:t>КЕЙС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79327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25669" y="1479948"/>
            <a:ext cx="105944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 школу поступил молодой человек  на уровень среднего общего образования  – Игорь К. с комплексными нарушениями здоровья (основной диагноз ДЦП), рекомендованная адаптированная основная общеобразовательная программа вариант 6.1. Классный руководитель, находился в ситуации затруднения, но постепенно смог решить все необходимые вопросы, которые возникали в процессе обучения у</a:t>
            </a:r>
          </a:p>
          <a:p>
            <a:r>
              <a:rPr lang="ru-RU" sz="2000" dirty="0" smtClean="0"/>
              <a:t>Игоря.</a:t>
            </a:r>
          </a:p>
          <a:p>
            <a:r>
              <a:rPr lang="ru-RU" sz="2000" dirty="0" smtClean="0"/>
              <a:t>В свою очередь мама молодого человека была недовольна отношением классного руководителя к её сыну, теми способами и методами работы, которые он использует в своей деятельности, обвинила его в нетактичном обращении </a:t>
            </a:r>
            <a:r>
              <a:rPr lang="ru-RU" sz="2000" smtClean="0"/>
              <a:t>с учеником, </a:t>
            </a:r>
            <a:r>
              <a:rPr lang="ru-RU" sz="2000" dirty="0" smtClean="0"/>
              <a:t>написав соответствующую жалобу директору.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b="1" dirty="0" smtClean="0"/>
              <a:t>Какие действия администрации школы необходимо предпринять для разрешения конфликта?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479327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398905" y="2164674"/>
            <a:ext cx="11167730" cy="5029200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Проведение </a:t>
            </a:r>
            <a:r>
              <a:rPr lang="ru-RU" sz="2600" dirty="0"/>
              <a:t>комплексного обследования группой </a:t>
            </a:r>
            <a:r>
              <a:rPr lang="ru-RU" sz="2600" dirty="0" smtClean="0"/>
              <a:t>специалистов для уточнения индивидуального образовательного маршрута: </a:t>
            </a:r>
            <a:endParaRPr lang="ru-RU" sz="2600" dirty="0"/>
          </a:p>
          <a:p>
            <a:r>
              <a:rPr lang="ru-RU" sz="2600" dirty="0" smtClean="0"/>
              <a:t>Наблюдение </a:t>
            </a:r>
            <a:r>
              <a:rPr lang="ru-RU" sz="2600" dirty="0"/>
              <a:t>за ребенком в урочной </a:t>
            </a:r>
            <a:r>
              <a:rPr lang="ru-RU" sz="2600" dirty="0" smtClean="0"/>
              <a:t>и во внеурочной деятельности</a:t>
            </a:r>
            <a:endParaRPr lang="ru-RU" sz="2600" dirty="0"/>
          </a:p>
          <a:p>
            <a:r>
              <a:rPr lang="ru-RU" sz="2600" dirty="0" smtClean="0"/>
              <a:t>Выработка </a:t>
            </a:r>
            <a:r>
              <a:rPr lang="ru-RU" sz="2600" dirty="0"/>
              <a:t>совместных рекомендаций</a:t>
            </a:r>
          </a:p>
          <a:p>
            <a:r>
              <a:rPr lang="ru-RU" sz="2600" dirty="0" smtClean="0"/>
              <a:t>Консультирование </a:t>
            </a:r>
            <a:r>
              <a:rPr lang="ru-RU" sz="2600" dirty="0"/>
              <a:t>мамы и </a:t>
            </a:r>
            <a:r>
              <a:rPr lang="ru-RU" sz="2600" dirty="0" smtClean="0"/>
              <a:t>классного руководителя специалистами службы сопровождения</a:t>
            </a:r>
            <a:endParaRPr lang="ru-RU" sz="2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9327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текст, казино, комна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93B5D32-7944-CCCB-DEB5-E7B4B24C8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0719" y="0"/>
            <a:ext cx="1908000" cy="10305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29558" y="192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Bahnschrift SemiBold" panose="020B0502040204020203" pitchFamily="34" charset="0"/>
              </a:rPr>
              <a:t>Государственное бюджетное общеобразовательное учреждение </a:t>
            </a:r>
          </a:p>
          <a:p>
            <a:r>
              <a:rPr lang="ru-RU" b="1" dirty="0">
                <a:latin typeface="Bahnschrift SemiBold" panose="020B0502040204020203" pitchFamily="34" charset="0"/>
              </a:rPr>
              <a:t>г. Москвы «Школа № 1862»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2028F33D-DBEE-42A5-97AC-8C67949E44E0}"/>
              </a:ext>
            </a:extLst>
          </p:cNvPr>
          <p:cNvCxnSpPr>
            <a:cxnSpLocks/>
          </p:cNvCxnSpPr>
          <p:nvPr/>
        </p:nvCxnSpPr>
        <p:spPr>
          <a:xfrm>
            <a:off x="0" y="1367694"/>
            <a:ext cx="12192000" cy="0"/>
          </a:xfrm>
          <a:prstGeom prst="line">
            <a:avLst/>
          </a:prstGeom>
          <a:ln w="444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7709" y="4886623"/>
            <a:ext cx="2004291" cy="1971379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/>
          </a:p>
          <a:p>
            <a:endParaRPr lang="ru-RU" dirty="0"/>
          </a:p>
          <a:p>
            <a:pPr algn="ctr">
              <a:buNone/>
            </a:pPr>
            <a:r>
              <a:rPr lang="ru-RU" dirty="0"/>
              <a:t>Зыбарева Наталья </a:t>
            </a:r>
            <a:r>
              <a:rPr lang="ru-RU" dirty="0" smtClean="0"/>
              <a:t>Николаевна</a:t>
            </a:r>
          </a:p>
          <a:p>
            <a:pPr algn="ctr">
              <a:buNone/>
            </a:pPr>
            <a:r>
              <a:rPr lang="ru-RU" smtClean="0"/>
              <a:t>+ </a:t>
            </a:r>
            <a:r>
              <a:rPr lang="ru-RU" dirty="0" smtClean="0"/>
              <a:t>7(926) 645-33-75</a:t>
            </a:r>
          </a:p>
          <a:p>
            <a:pPr algn="ctr">
              <a:buNone/>
            </a:pPr>
            <a:r>
              <a:rPr lang="en-US" dirty="0" smtClean="0"/>
              <a:t>n.zybareva@sch1862.ru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93275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18512</TotalTime>
  <Words>2171</Words>
  <Application>Microsoft Office PowerPoint</Application>
  <PresentationFormat>Произвольный</PresentationFormat>
  <Paragraphs>263</Paragraphs>
  <Slides>38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Особенности организации обучения и создания специальных условий для детей с ОВЗ в условиях инклюзивного образования</vt:lpstr>
      <vt:lpstr>Слайд 2</vt:lpstr>
      <vt:lpstr>Слайд 3</vt:lpstr>
      <vt:lpstr>Слайд 4</vt:lpstr>
      <vt:lpstr>Слайд 5</vt:lpstr>
      <vt:lpstr>Слайд 6</vt:lpstr>
      <vt:lpstr>Слайд 7</vt:lpstr>
      <vt:lpstr> </vt:lpstr>
      <vt:lpstr> </vt:lpstr>
      <vt:lpstr> </vt:lpstr>
      <vt:lpstr> </vt:lpstr>
      <vt:lpstr> </vt:lpstr>
      <vt:lpstr> </vt:lpstr>
      <vt:lpstr> </vt:lpstr>
      <vt:lpstr>ИНТЕРАКТИВНОЕ ЗАДАНИЕ 1</vt:lpstr>
      <vt:lpstr> </vt:lpstr>
      <vt:lpstr>Слайд 17</vt:lpstr>
      <vt:lpstr> </vt:lpstr>
      <vt:lpstr> </vt:lpstr>
      <vt:lpstr> </vt:lpstr>
      <vt:lpstr> </vt:lpstr>
      <vt:lpstr> </vt:lpstr>
      <vt:lpstr>ИНТЕРАКТИВНОЕ ЗАДАНИЕ 2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КЕЙС </vt:lpstr>
      <vt:lpstr>Слайд 36</vt:lpstr>
      <vt:lpstr>Слайд 37</vt:lpstr>
      <vt:lpstr>Слайд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admin</cp:lastModifiedBy>
  <cp:revision>236</cp:revision>
  <cp:lastPrinted>2023-02-16T17:35:18Z</cp:lastPrinted>
  <dcterms:created xsi:type="dcterms:W3CDTF">2021-09-24T09:00:15Z</dcterms:created>
  <dcterms:modified xsi:type="dcterms:W3CDTF">2023-11-21T08:12:43Z</dcterms:modified>
</cp:coreProperties>
</file>